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Oswald Medium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Spectral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  <p15:guide id="3" pos="1980">
          <p15:clr>
            <a:srgbClr val="A4A3A4"/>
          </p15:clr>
        </p15:guide>
        <p15:guide id="4" pos="56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  <p:guide pos="1980"/>
        <p:guide pos="567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Spectral-bold.fntdata"/><Relationship Id="rId21" Type="http://schemas.openxmlformats.org/officeDocument/2006/relationships/slide" Target="slides/slide16.xml"/><Relationship Id="rId43" Type="http://schemas.openxmlformats.org/officeDocument/2006/relationships/font" Target="fonts/Spectral-regular.fntdata"/><Relationship Id="rId24" Type="http://schemas.openxmlformats.org/officeDocument/2006/relationships/slide" Target="slides/slide19.xml"/><Relationship Id="rId46" Type="http://schemas.openxmlformats.org/officeDocument/2006/relationships/font" Target="fonts/Spectral-boldItalic.fntdata"/><Relationship Id="rId23" Type="http://schemas.openxmlformats.org/officeDocument/2006/relationships/slide" Target="slides/slide18.xml"/><Relationship Id="rId45" Type="http://schemas.openxmlformats.org/officeDocument/2006/relationships/font" Target="fonts/Spectral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swald-bold.fntdata"/><Relationship Id="rId25" Type="http://schemas.openxmlformats.org/officeDocument/2006/relationships/slide" Target="slides/slide20.xml"/><Relationship Id="rId47" Type="http://schemas.openxmlformats.org/officeDocument/2006/relationships/font" Target="fonts/Oswa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Medium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OswaldMedium-bold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ec8915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34ec891585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4795c7f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34795c7ff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5581d27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35581d27e6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-mask-right">
  <p:cSld name="Image-mask-righ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6679159" y="1"/>
            <a:ext cx="5512759" cy="687970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/>
          <p:nvPr>
            <p:ph idx="3" type="pic"/>
          </p:nvPr>
        </p:nvSpPr>
        <p:spPr>
          <a:xfrm>
            <a:off x="5699692" y="4000500"/>
            <a:ext cx="2339408" cy="2339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 u="none" cap="none" strike="noStrike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 u="none" cap="none" strike="noStrike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-images">
  <p:cSld name="Square-image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5208588" y="1879600"/>
            <a:ext cx="1339850" cy="16843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/>
          <p:nvPr>
            <p:ph idx="3" type="pic"/>
          </p:nvPr>
        </p:nvSpPr>
        <p:spPr>
          <a:xfrm>
            <a:off x="8815388" y="1879600"/>
            <a:ext cx="1339850" cy="16843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/>
          <p:nvPr>
            <p:ph idx="4" type="pic"/>
          </p:nvPr>
        </p:nvSpPr>
        <p:spPr>
          <a:xfrm>
            <a:off x="5208588" y="4279900"/>
            <a:ext cx="1339850" cy="16843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5" type="pic"/>
          </p:nvPr>
        </p:nvSpPr>
        <p:spPr>
          <a:xfrm>
            <a:off x="8815388" y="4279900"/>
            <a:ext cx="1339850" cy="16843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8446576" y="0"/>
            <a:ext cx="3745423" cy="686992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/>
          <p:nvPr>
            <p:ph idx="2" type="pic"/>
          </p:nvPr>
        </p:nvSpPr>
        <p:spPr>
          <a:xfrm>
            <a:off x="8446574" y="-1"/>
            <a:ext cx="3745425" cy="181625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>
            <a:off x="-11876" y="-4751"/>
            <a:ext cx="5512842" cy="6886943"/>
          </a:xfrm>
          <a:custGeom>
            <a:rect b="b" l="l" r="r" t="t"/>
            <a:pathLst>
              <a:path extrusionOk="0" h="6886943" w="5512842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8239799" y="1701021"/>
            <a:ext cx="3098799" cy="404706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6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-images">
  <p:cSld name="Circle-image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>
            <p:ph idx="2" type="pic"/>
          </p:nvPr>
        </p:nvSpPr>
        <p:spPr>
          <a:xfrm>
            <a:off x="1070812" y="1323038"/>
            <a:ext cx="1593087" cy="159308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/>
          <p:nvPr>
            <p:ph idx="3" type="pic"/>
          </p:nvPr>
        </p:nvSpPr>
        <p:spPr>
          <a:xfrm>
            <a:off x="4006847" y="1323038"/>
            <a:ext cx="1593087" cy="159308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/>
          <p:nvPr>
            <p:ph idx="4" type="pic"/>
          </p:nvPr>
        </p:nvSpPr>
        <p:spPr>
          <a:xfrm>
            <a:off x="6924250" y="1323038"/>
            <a:ext cx="1593087" cy="159308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/>
          <p:nvPr>
            <p:ph idx="5" type="pic"/>
          </p:nvPr>
        </p:nvSpPr>
        <p:spPr>
          <a:xfrm>
            <a:off x="9710042" y="1323038"/>
            <a:ext cx="1593087" cy="159308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7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-mask-right-2">
  <p:cSld name="Image-mask-right-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>
            <p:ph idx="2" type="pic"/>
          </p:nvPr>
        </p:nvSpPr>
        <p:spPr>
          <a:xfrm>
            <a:off x="6679159" y="1"/>
            <a:ext cx="5512759" cy="687970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 rot="10800000">
            <a:off x="11897450" y="425584"/>
            <a:ext cx="29455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/>
        </p:nvSpPr>
        <p:spPr>
          <a:xfrm>
            <a:off x="11131826" y="252432"/>
            <a:ext cx="765624" cy="3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800">
              <a:solidFill>
                <a:srgbClr val="5959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0" i="0" sz="140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swald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eeexplore.ieee.org/document/8373818" TargetMode="External"/><Relationship Id="rId4" Type="http://schemas.openxmlformats.org/officeDocument/2006/relationships/hyperlink" Target="https://ieeexplore.ieee.org/document/8373818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b="0" l="42177" r="9892" t="0"/>
          <a:stretch/>
        </p:blipFill>
        <p:spPr>
          <a:xfrm flipH="1">
            <a:off x="7921150" y="57600"/>
            <a:ext cx="4224600" cy="67434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fmla="val 5847326" name="adj1"/>
              <a:gd fmla="val 15735010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86468" y="2056167"/>
            <a:ext cx="5113222" cy="1023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85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LBMP Group#2</a:t>
            </a: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856909" y="5081478"/>
            <a:ext cx="358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</a:rPr>
              <a:t>Helder Dias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</a:rPr>
              <a:t>Netra Kulkarni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</a:rPr>
              <a:t>Pedro Zenário</a:t>
            </a:r>
            <a:endParaRPr sz="1500">
              <a:solidFill>
                <a:schemeClr val="lt1"/>
              </a:solidFill>
            </a:endParaRPr>
          </a:p>
        </p:txBody>
      </p:sp>
      <p:cxnSp>
        <p:nvCxnSpPr>
          <p:cNvPr id="66" name="Google Shape;66;p10"/>
          <p:cNvCxnSpPr/>
          <p:nvPr/>
        </p:nvCxnSpPr>
        <p:spPr>
          <a:xfrm rot="10800000">
            <a:off x="726621" y="3843228"/>
            <a:ext cx="0" cy="2171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10"/>
          <p:cNvCxnSpPr/>
          <p:nvPr/>
        </p:nvCxnSpPr>
        <p:spPr>
          <a:xfrm rot="10800000">
            <a:off x="11677251" y="474769"/>
            <a:ext cx="0" cy="912203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0"/>
          <p:cNvSpPr/>
          <p:nvPr/>
        </p:nvSpPr>
        <p:spPr>
          <a:xfrm>
            <a:off x="586474" y="828125"/>
            <a:ext cx="659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Hand gesture Recognition</a:t>
            </a:r>
            <a:endParaRPr sz="4600">
              <a:solidFill>
                <a:schemeClr val="accen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9" name="Google Shape;69;p1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9692" y="4000500"/>
            <a:ext cx="2339408" cy="2339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8551" y="516651"/>
            <a:ext cx="1854100" cy="7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4175" y="3759575"/>
            <a:ext cx="2879875" cy="2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edificio, techo, interior, cielo&#10;&#10;Descripción generada automáticamente"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15788"/>
          <a:stretch/>
        </p:blipFill>
        <p:spPr>
          <a:xfrm>
            <a:off x="-36198" y="-95003"/>
            <a:ext cx="12228198" cy="6977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6679158" y="-49877"/>
            <a:ext cx="5512842" cy="6886943"/>
          </a:xfrm>
          <a:custGeom>
            <a:rect b="b" l="l" r="r" t="t"/>
            <a:pathLst>
              <a:path extrusionOk="0" h="6886943" w="5512842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480275" y="1258650"/>
            <a:ext cx="40509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0C0C0C"/>
                </a:solidFill>
              </a:rPr>
              <a:t>Let's</a:t>
            </a: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4000">
                <a:solidFill>
                  <a:srgbClr val="0C0C0C"/>
                </a:solidFill>
              </a:rPr>
              <a:t>talk about</a:t>
            </a: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</a:rPr>
              <a:t>dataset …</a:t>
            </a:r>
            <a:endParaRPr b="1" sz="4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7985874" y="2890925"/>
            <a:ext cx="34101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0C0C0C"/>
                </a:solidFill>
              </a:rPr>
              <a:t>Each of the 2800 rows contain</a:t>
            </a:r>
            <a:endParaRPr sz="1500">
              <a:solidFill>
                <a:srgbClr val="0C0C0C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Char char="●"/>
            </a:pPr>
            <a:r>
              <a:rPr lang="es-ES" sz="1500">
                <a:solidFill>
                  <a:srgbClr val="0C0C0C"/>
                </a:solidFill>
              </a:rPr>
              <a:t>100 frames per video</a:t>
            </a:r>
            <a:endParaRPr sz="1500">
              <a:solidFill>
                <a:srgbClr val="0C0C0C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Char char="●"/>
            </a:pPr>
            <a:r>
              <a:rPr lang="es-ES" sz="1500">
                <a:solidFill>
                  <a:srgbClr val="0C0C0C"/>
                </a:solidFill>
              </a:rPr>
              <a:t>22 * 3 (dims) = 66 data points</a:t>
            </a:r>
            <a:endParaRPr sz="1500">
              <a:solidFill>
                <a:srgbClr val="0C0C0C"/>
              </a:solidFill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238936" y="3977469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039069" y="2082188"/>
            <a:ext cx="1784164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22</a:t>
            </a:r>
            <a:endParaRPr sz="8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845684" y="4377145"/>
            <a:ext cx="2187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Points x 3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Dimensions per hand gesture 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4093690" y="3977469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3889147" y="2082188"/>
            <a:ext cx="1784164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14</a:t>
            </a:r>
            <a:endParaRPr sz="8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3695762" y="4377145"/>
            <a:ext cx="2187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Gesture </a:t>
            </a: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classes with 2800 rows of </a:t>
            </a: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data</a:t>
            </a:r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3775" y="4148550"/>
            <a:ext cx="2261925" cy="24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0"/>
          <p:cNvCxnSpPr/>
          <p:nvPr/>
        </p:nvCxnSpPr>
        <p:spPr>
          <a:xfrm>
            <a:off x="756937" y="2955810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20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04_ DEEP DIVE</a:t>
            </a:r>
            <a:endParaRPr/>
          </a:p>
        </p:txBody>
      </p:sp>
      <p:pic>
        <p:nvPicPr>
          <p:cNvPr descr="Overview of the gesture recognition approach with a CNN deep leaning model"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25" y="1898100"/>
            <a:ext cx="8017600" cy="34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8446441" y="2267052"/>
            <a:ext cx="34134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lang="es-ES" sz="2800">
                <a:solidFill>
                  <a:schemeClr val="accen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MODEL</a:t>
            </a:r>
            <a:endParaRPr>
              <a:solidFill>
                <a:schemeClr val="accent1"/>
              </a:solidFill>
              <a:highlight>
                <a:schemeClr val="dk1"/>
              </a:highlight>
            </a:endParaRP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</a:rPr>
              <a:t>Multi-channel CNN with 2 feature extraction modules and 1 residual branch per channel.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8446441" y="4723710"/>
            <a:ext cx="341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7F7F7F"/>
                </a:solidFill>
                <a:latin typeface="Oswald"/>
                <a:ea typeface="Oswald"/>
                <a:cs typeface="Oswald"/>
                <a:sym typeface="Oswald"/>
              </a:rPr>
              <a:t>Source: 2018 13th IEEE International Conference on Automatic Face and Gesture Recognition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5910"/>
            <a:ext cx="12192000" cy="60320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845684" y="2066376"/>
            <a:ext cx="444142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Our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ADAPTATION</a:t>
            </a:r>
            <a:endParaRPr/>
          </a:p>
        </p:txBody>
      </p:sp>
      <p:cxnSp>
        <p:nvCxnSpPr>
          <p:cNvPr id="231" name="Google Shape;231;p21"/>
          <p:cNvCxnSpPr/>
          <p:nvPr/>
        </p:nvCxnSpPr>
        <p:spPr>
          <a:xfrm>
            <a:off x="961292" y="4314092"/>
            <a:ext cx="0" cy="113297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p21"/>
          <p:cNvSpPr/>
          <p:nvPr/>
        </p:nvSpPr>
        <p:spPr>
          <a:xfrm>
            <a:off x="845684" y="496716"/>
            <a:ext cx="14847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21"/>
          <p:cNvGrpSpPr/>
          <p:nvPr/>
        </p:nvGrpSpPr>
        <p:grpSpPr>
          <a:xfrm>
            <a:off x="7054200" y="4554425"/>
            <a:ext cx="4605600" cy="1581702"/>
            <a:chOff x="6673200" y="2878025"/>
            <a:chExt cx="4605600" cy="1581702"/>
          </a:xfrm>
        </p:grpSpPr>
        <p:sp>
          <p:nvSpPr>
            <p:cNvPr id="234" name="Google Shape;234;p21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Hand gestures with your palms showing, signal openness and being truthful — showing you have nothing to hide.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21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118" y="4301325"/>
            <a:ext cx="2161425" cy="24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845683" y="240918"/>
            <a:ext cx="101411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OUR ADAPTATION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845684" y="2666794"/>
            <a:ext cx="4162414" cy="256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So, </a:t>
            </a: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</a:rPr>
              <a:t>how</a:t>
            </a: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did </a:t>
            </a: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</a:rPr>
              <a:t>we create</a:t>
            </a: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4000">
                <a:solidFill>
                  <a:srgbClr val="0C0C0C"/>
                </a:solidFill>
              </a:rPr>
              <a:t>our own data to re-train the model</a:t>
            </a: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6444627" y="2666794"/>
            <a:ext cx="4542242" cy="3370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We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1600">
                <a:solidFill>
                  <a:schemeClr val="accent1"/>
                </a:solidFill>
                <a:highlight>
                  <a:srgbClr val="000000"/>
                </a:highlight>
              </a:rPr>
              <a:t>captured</a:t>
            </a:r>
            <a:r>
              <a:rPr lang="es-E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>
                <a:solidFill>
                  <a:schemeClr val="dk1"/>
                </a:solidFill>
              </a:rPr>
              <a:t>100 frames of our new hand Gesture - </a:t>
            </a:r>
            <a:r>
              <a:rPr lang="es-ES" sz="1600">
                <a:solidFill>
                  <a:schemeClr val="dk1"/>
                </a:solidFill>
              </a:rPr>
              <a:t>multiple iterations - </a:t>
            </a:r>
            <a:r>
              <a:rPr lang="es-ES" sz="1600">
                <a:solidFill>
                  <a:schemeClr val="dk1"/>
                </a:solidFill>
              </a:rPr>
              <a:t>through our built-in laptop camera using the “high-fidelity hand and finger tracking solution” by Google called </a:t>
            </a:r>
            <a:r>
              <a:rPr b="1" lang="es-ES" sz="1600">
                <a:solidFill>
                  <a:schemeClr val="dk1"/>
                </a:solidFill>
              </a:rPr>
              <a:t>Mediapipe</a:t>
            </a:r>
            <a:r>
              <a:rPr lang="es-ES" sz="1600">
                <a:solidFill>
                  <a:schemeClr val="dk1"/>
                </a:solidFill>
              </a:rPr>
              <a:t>.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This helped us infer </a:t>
            </a:r>
            <a:r>
              <a:rPr b="1" lang="es-ES" sz="1600">
                <a:solidFill>
                  <a:schemeClr val="dk1"/>
                </a:solidFill>
              </a:rPr>
              <a:t>21</a:t>
            </a:r>
            <a:r>
              <a:rPr lang="es-ES" sz="1600">
                <a:solidFill>
                  <a:schemeClr val="dk1"/>
                </a:solidFill>
              </a:rPr>
              <a:t> 3D landmarks of the hand or gesture per frame.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But Our dataset demanded </a:t>
            </a:r>
            <a:r>
              <a:rPr b="1" lang="es-ES" sz="1600">
                <a:solidFill>
                  <a:schemeClr val="dk1"/>
                </a:solidFill>
              </a:rPr>
              <a:t>22</a:t>
            </a:r>
            <a:r>
              <a:rPr lang="es-ES" sz="1600">
                <a:solidFill>
                  <a:schemeClr val="dk1"/>
                </a:solidFill>
              </a:rPr>
              <a:t> ….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6444626" y="1782004"/>
            <a:ext cx="19028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</a:t>
            </a:r>
            <a:r>
              <a:rPr lang="es-ES" sz="32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 1</a:t>
            </a:r>
            <a:endParaRPr/>
          </a:p>
        </p:txBody>
      </p:sp>
      <p:cxnSp>
        <p:nvCxnSpPr>
          <p:cNvPr id="246" name="Google Shape;246;p22"/>
          <p:cNvCxnSpPr/>
          <p:nvPr/>
        </p:nvCxnSpPr>
        <p:spPr>
          <a:xfrm>
            <a:off x="8567225" y="2082019"/>
            <a:ext cx="3624775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2"/>
          <p:cNvSpPr/>
          <p:nvPr/>
        </p:nvSpPr>
        <p:spPr>
          <a:xfrm>
            <a:off x="8347438" y="1972125"/>
            <a:ext cx="219787" cy="219787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845683" y="1851185"/>
            <a:ext cx="52503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5.1 </a:t>
            </a: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Our Adaptation: The Data</a:t>
            </a:r>
            <a:endParaRPr sz="2400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/>
          <p:nvPr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 Pose"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823675"/>
            <a:ext cx="4982399" cy="275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4">
            <a:alphaModFix/>
          </a:blip>
          <a:srcRect b="0" l="0" r="61267" t="0"/>
          <a:stretch/>
        </p:blipFill>
        <p:spPr>
          <a:xfrm>
            <a:off x="7745802" y="763625"/>
            <a:ext cx="3048791" cy="274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4">
            <a:alphaModFix/>
          </a:blip>
          <a:srcRect b="0" l="39305" r="0" t="0"/>
          <a:stretch/>
        </p:blipFill>
        <p:spPr>
          <a:xfrm>
            <a:off x="6383077" y="3843075"/>
            <a:ext cx="5233933" cy="30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33350" y="3863300"/>
            <a:ext cx="2800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1.Wrist,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2.Palm,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3.thumb_base</a:t>
            </a: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4.thumb_first_joint,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5.thumb_second_joint,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6.thumb_tip,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7.index_base,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8.index_first_joint,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9.index_second_joint,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10.index_tip,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11.middle_base.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3052750" y="3863300"/>
            <a:ext cx="2800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12.middle_first_joint,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13.middle_second_joint,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14.middle_tip,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15.ring_base,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16.ring_first_joint,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17.ring_second_joint,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18.ring_tip,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19.pinky_base,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20.pinky_first_joint,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21.pinky_second_joint,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22.pinky_tip.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1737175" y="194450"/>
            <a:ext cx="295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DHG Dataset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7756975" y="194450"/>
            <a:ext cx="295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MediaPipe Hands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/>
        </p:nvSpPr>
        <p:spPr>
          <a:xfrm>
            <a:off x="2709648" y="2674800"/>
            <a:ext cx="61188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We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1600">
                <a:solidFill>
                  <a:schemeClr val="accent1"/>
                </a:solidFill>
                <a:highlight>
                  <a:srgbClr val="000000"/>
                </a:highlight>
              </a:rPr>
              <a:t>pre-processed</a:t>
            </a:r>
            <a:r>
              <a:rPr lang="es-ES" sz="1600">
                <a:solidFill>
                  <a:schemeClr val="dk1"/>
                </a:solidFill>
              </a:rPr>
              <a:t> our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captured frames for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s-ES" sz="1600">
                <a:solidFill>
                  <a:schemeClr val="dk1"/>
                </a:solidFill>
              </a:rPr>
              <a:t>Missing Data Point “Palm”</a:t>
            </a:r>
            <a:r>
              <a:rPr lang="es-ES" sz="1600">
                <a:solidFill>
                  <a:schemeClr val="dk1"/>
                </a:solidFill>
              </a:rPr>
              <a:t> : Employed Simple calculation to find the centroid of the triangle made by the wrist, index finger base and little finger base.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-ES" sz="1600">
                <a:solidFill>
                  <a:schemeClr val="dk1"/>
                </a:solidFill>
              </a:rPr>
              <a:t>Data </a:t>
            </a:r>
            <a:r>
              <a:rPr b="1" lang="es-ES" sz="1600">
                <a:solidFill>
                  <a:schemeClr val="dk1"/>
                </a:solidFill>
              </a:rPr>
              <a:t>Preparation</a:t>
            </a:r>
            <a:r>
              <a:rPr lang="es-ES" sz="1600">
                <a:solidFill>
                  <a:schemeClr val="dk1"/>
                </a:solidFill>
              </a:rPr>
              <a:t>: Pickled multiple rows of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-ES" sz="1600">
                <a:solidFill>
                  <a:schemeClr val="dk1"/>
                </a:solidFill>
              </a:rPr>
              <a:t>recently captured as well as older dataset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-ES" sz="1600">
                <a:solidFill>
                  <a:schemeClr val="dk1"/>
                </a:solidFill>
              </a:rPr>
              <a:t>almost equally distributed over 15 classes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-ES" sz="1600">
                <a:solidFill>
                  <a:schemeClr val="dk1"/>
                </a:solidFill>
              </a:rPr>
              <a:t>shaped 100*66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into train and test subsets.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2709657" y="1782004"/>
            <a:ext cx="44414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</a:t>
            </a:r>
            <a:r>
              <a:rPr lang="es-ES" sz="32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 2</a:t>
            </a:r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0" y="2082019"/>
            <a:ext cx="2208628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24"/>
          <p:cNvSpPr/>
          <p:nvPr/>
        </p:nvSpPr>
        <p:spPr>
          <a:xfrm>
            <a:off x="2208628" y="1972125"/>
            <a:ext cx="219787" cy="219787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845683" y="240918"/>
            <a:ext cx="10141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OUR ADAPTATION</a:t>
            </a: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22051" l="17381" r="35180" t="36662"/>
          <a:stretch/>
        </p:blipFill>
        <p:spPr>
          <a:xfrm>
            <a:off x="8122700" y="796925"/>
            <a:ext cx="3390925" cy="23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967900" y="3143275"/>
            <a:ext cx="28289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/>
          <p:nvPr/>
        </p:nvSpPr>
        <p:spPr>
          <a:xfrm>
            <a:off x="0" y="5296406"/>
            <a:ext cx="12192000" cy="15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OUR ADAPTATION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845676" y="1851175"/>
            <a:ext cx="4417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5.2</a:t>
            </a: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 Our Adaptation: </a:t>
            </a:r>
            <a:r>
              <a:rPr lang="es-ES" sz="2400">
                <a:solidFill>
                  <a:schemeClr val="accen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Transfer Learning</a:t>
            </a:r>
            <a:endParaRPr sz="2400">
              <a:solidFill>
                <a:schemeClr val="accen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79" name="Google Shape;279;p25"/>
          <p:cNvCxnSpPr/>
          <p:nvPr/>
        </p:nvCxnSpPr>
        <p:spPr>
          <a:xfrm rot="10800000">
            <a:off x="5846073" y="3579347"/>
            <a:ext cx="6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25"/>
          <p:cNvCxnSpPr/>
          <p:nvPr/>
        </p:nvCxnSpPr>
        <p:spPr>
          <a:xfrm rot="10800000">
            <a:off x="9932205" y="3579347"/>
            <a:ext cx="6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5"/>
          <p:cNvCxnSpPr/>
          <p:nvPr/>
        </p:nvCxnSpPr>
        <p:spPr>
          <a:xfrm rot="10800000">
            <a:off x="7889139" y="3579347"/>
            <a:ext cx="6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" name="Google Shape;282;p25"/>
          <p:cNvCxnSpPr/>
          <p:nvPr/>
        </p:nvCxnSpPr>
        <p:spPr>
          <a:xfrm rot="10800000">
            <a:off x="8910672" y="3579347"/>
            <a:ext cx="6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3" name="Google Shape;2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1" y="2294550"/>
            <a:ext cx="4513124" cy="290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5">
            <a:alphaModFix/>
          </a:blip>
          <a:srcRect b="0" l="0" r="0" t="29393"/>
          <a:stretch/>
        </p:blipFill>
        <p:spPr>
          <a:xfrm>
            <a:off x="6210200" y="4062474"/>
            <a:ext cx="4417801" cy="2406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25"/>
          <p:cNvPicPr preferRelativeResize="0"/>
          <p:nvPr/>
        </p:nvPicPr>
        <p:blipFill rotWithShape="1">
          <a:blip r:embed="rId6">
            <a:alphaModFix/>
          </a:blip>
          <a:srcRect b="0" l="2296" r="0" t="34507"/>
          <a:stretch/>
        </p:blipFill>
        <p:spPr>
          <a:xfrm>
            <a:off x="6952625" y="850241"/>
            <a:ext cx="4224501" cy="21848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6" name="Google Shape;286;p25"/>
          <p:cNvCxnSpPr/>
          <p:nvPr/>
        </p:nvCxnSpPr>
        <p:spPr>
          <a:xfrm rot="10800000">
            <a:off x="6867606" y="3579347"/>
            <a:ext cx="6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25"/>
          <p:cNvSpPr/>
          <p:nvPr/>
        </p:nvSpPr>
        <p:spPr>
          <a:xfrm>
            <a:off x="6206625" y="4068125"/>
            <a:ext cx="4417800" cy="1491000"/>
          </a:xfrm>
          <a:prstGeom prst="rect">
            <a:avLst/>
          </a:prstGeom>
          <a:solidFill>
            <a:srgbClr val="FEE599">
              <a:alpha val="34900"/>
            </a:srgbClr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5"/>
          <p:cNvCxnSpPr/>
          <p:nvPr/>
        </p:nvCxnSpPr>
        <p:spPr>
          <a:xfrm rot="10800000">
            <a:off x="10968072" y="3579347"/>
            <a:ext cx="6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5"/>
          <p:cNvSpPr/>
          <p:nvPr/>
        </p:nvSpPr>
        <p:spPr>
          <a:xfrm rot="-1236405">
            <a:off x="7445273" y="4615601"/>
            <a:ext cx="1686528" cy="5723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4A86E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Impact"/>
              </a:rPr>
              <a:t>FROZEN</a:t>
            </a: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0150" y="5631988"/>
            <a:ext cx="1324200" cy="10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/>
          <p:nvPr/>
        </p:nvSpPr>
        <p:spPr>
          <a:xfrm>
            <a:off x="272250" y="5825925"/>
            <a:ext cx="522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s-ES">
                <a:latin typeface="Oswald"/>
                <a:ea typeface="Oswald"/>
                <a:cs typeface="Oswald"/>
                <a:sym typeface="Oswald"/>
              </a:rPr>
              <a:t>Beneficial with smaller datasets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s-ES">
                <a:latin typeface="Oswald"/>
                <a:ea typeface="Oswald"/>
                <a:cs typeface="Oswald"/>
                <a:sym typeface="Oswald"/>
              </a:rPr>
              <a:t>Faster and resource saving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1" r="41" t="0"/>
          <a:stretch/>
        </p:blipFill>
        <p:spPr>
          <a:xfrm>
            <a:off x="8446574" y="-1"/>
            <a:ext cx="3745425" cy="1816259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pic>
      <p:sp>
        <p:nvSpPr>
          <p:cNvPr id="297" name="Google Shape;297;p26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OUR ADAPTATION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845683" y="1354595"/>
            <a:ext cx="66964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5.3</a:t>
            </a: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 Our Adaptation: </a:t>
            </a:r>
            <a:r>
              <a:rPr lang="es-ES" sz="2400">
                <a:solidFill>
                  <a:schemeClr val="accen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Re-Training</a:t>
            </a:r>
            <a:endParaRPr>
              <a:solidFill>
                <a:schemeClr val="accent1"/>
              </a:solidFill>
              <a:highlight>
                <a:schemeClr val="dk1"/>
              </a:highlight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858094" y="1953074"/>
            <a:ext cx="6696431" cy="456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Multiple data combinations, hyper parameter tuning and optimizations</a:t>
            </a:r>
            <a:endParaRPr sz="1200"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058677" y="3381195"/>
            <a:ext cx="6358721" cy="1673783"/>
            <a:chOff x="1058677" y="2945645"/>
            <a:chExt cx="6358721" cy="1673783"/>
          </a:xfrm>
        </p:grpSpPr>
        <p:sp>
          <p:nvSpPr>
            <p:cNvPr id="301" name="Google Shape;301;p26"/>
            <p:cNvSpPr/>
            <p:nvPr/>
          </p:nvSpPr>
          <p:spPr>
            <a:xfrm>
              <a:off x="4213608" y="2993146"/>
              <a:ext cx="1626282" cy="1626282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10800000">
              <a:off x="5791116" y="2945645"/>
              <a:ext cx="1626282" cy="1626282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058677" y="2993146"/>
              <a:ext cx="1626282" cy="1626282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 rot="10800000">
              <a:off x="2636185" y="2945645"/>
              <a:ext cx="1626282" cy="1626282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26"/>
          <p:cNvSpPr/>
          <p:nvPr/>
        </p:nvSpPr>
        <p:spPr>
          <a:xfrm>
            <a:off x="1273608" y="3668412"/>
            <a:ext cx="1172619" cy="1172619"/>
          </a:xfrm>
          <a:prstGeom prst="ellipse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1641975" y="4127176"/>
            <a:ext cx="450295" cy="239863"/>
          </a:xfrm>
          <a:custGeom>
            <a:rect b="b" l="l" r="r" t="t"/>
            <a:pathLst>
              <a:path extrusionOk="0" h="3105150" w="5829300">
                <a:moveTo>
                  <a:pt x="5823428" y="2064296"/>
                </a:moveTo>
                <a:cubicBezTo>
                  <a:pt x="5766163" y="1568196"/>
                  <a:pt x="5384602" y="1222601"/>
                  <a:pt x="4888501" y="1208608"/>
                </a:cubicBezTo>
                <a:cubicBezTo>
                  <a:pt x="4873852" y="1208608"/>
                  <a:pt x="4859869" y="1208608"/>
                  <a:pt x="4845220" y="1208608"/>
                </a:cubicBezTo>
                <a:cubicBezTo>
                  <a:pt x="4837895" y="1193959"/>
                  <a:pt x="4837895" y="1179976"/>
                  <a:pt x="4830570" y="1165327"/>
                </a:cubicBezTo>
                <a:cubicBezTo>
                  <a:pt x="4715366" y="784431"/>
                  <a:pt x="4413718" y="546706"/>
                  <a:pt x="4039481" y="546706"/>
                </a:cubicBezTo>
                <a:cubicBezTo>
                  <a:pt x="3910293" y="546706"/>
                  <a:pt x="3780448" y="575339"/>
                  <a:pt x="3651261" y="633270"/>
                </a:cubicBezTo>
                <a:cubicBezTo>
                  <a:pt x="3636612" y="640594"/>
                  <a:pt x="3615304" y="647919"/>
                  <a:pt x="3600655" y="654577"/>
                </a:cubicBezTo>
                <a:cubicBezTo>
                  <a:pt x="3593330" y="639928"/>
                  <a:pt x="3579347" y="625945"/>
                  <a:pt x="3564698" y="611295"/>
                </a:cubicBezTo>
                <a:cubicBezTo>
                  <a:pt x="3262374" y="223075"/>
                  <a:pt x="2809565" y="0"/>
                  <a:pt x="2327457" y="0"/>
                </a:cubicBezTo>
                <a:cubicBezTo>
                  <a:pt x="1939237" y="0"/>
                  <a:pt x="1572325" y="143837"/>
                  <a:pt x="1284660" y="410194"/>
                </a:cubicBezTo>
                <a:cubicBezTo>
                  <a:pt x="989662" y="683209"/>
                  <a:pt x="817202" y="1028814"/>
                  <a:pt x="781236" y="1431684"/>
                </a:cubicBezTo>
                <a:cubicBezTo>
                  <a:pt x="781236" y="1452991"/>
                  <a:pt x="781236" y="1474965"/>
                  <a:pt x="781236" y="1496273"/>
                </a:cubicBezTo>
                <a:cubicBezTo>
                  <a:pt x="781236" y="1496273"/>
                  <a:pt x="781236" y="1503597"/>
                  <a:pt x="781236" y="1510922"/>
                </a:cubicBezTo>
                <a:cubicBezTo>
                  <a:pt x="773911" y="1510922"/>
                  <a:pt x="773911" y="1510922"/>
                  <a:pt x="766586" y="1510922"/>
                </a:cubicBezTo>
                <a:cubicBezTo>
                  <a:pt x="745279" y="1510922"/>
                  <a:pt x="723304" y="1510922"/>
                  <a:pt x="709322" y="1518247"/>
                </a:cubicBezTo>
                <a:cubicBezTo>
                  <a:pt x="486246" y="1546879"/>
                  <a:pt x="306452" y="1640777"/>
                  <a:pt x="177265" y="1805921"/>
                </a:cubicBezTo>
                <a:cubicBezTo>
                  <a:pt x="-17179" y="2057629"/>
                  <a:pt x="-53135" y="2345303"/>
                  <a:pt x="76709" y="2640292"/>
                </a:cubicBezTo>
                <a:cubicBezTo>
                  <a:pt x="213222" y="2942615"/>
                  <a:pt x="472254" y="3107750"/>
                  <a:pt x="810534" y="3107750"/>
                </a:cubicBezTo>
                <a:cubicBezTo>
                  <a:pt x="1098209" y="3107750"/>
                  <a:pt x="1393198" y="3107750"/>
                  <a:pt x="1680872" y="3107750"/>
                </a:cubicBezTo>
                <a:lnTo>
                  <a:pt x="3745168" y="3107750"/>
                </a:lnTo>
                <a:cubicBezTo>
                  <a:pt x="4126063" y="3107750"/>
                  <a:pt x="4507625" y="3107750"/>
                  <a:pt x="4888520" y="3107750"/>
                </a:cubicBezTo>
                <a:cubicBezTo>
                  <a:pt x="4975084" y="3107750"/>
                  <a:pt x="5047007" y="3100426"/>
                  <a:pt x="5118921" y="3079118"/>
                </a:cubicBezTo>
                <a:cubicBezTo>
                  <a:pt x="5571720" y="2970581"/>
                  <a:pt x="5881359" y="2524430"/>
                  <a:pt x="5823428" y="2064296"/>
                </a:cubicBezTo>
                <a:close/>
                <a:moveTo>
                  <a:pt x="5054313" y="2826753"/>
                </a:moveTo>
                <a:cubicBezTo>
                  <a:pt x="5003706" y="2841403"/>
                  <a:pt x="4946433" y="2841403"/>
                  <a:pt x="4889168" y="2848061"/>
                </a:cubicBezTo>
                <a:cubicBezTo>
                  <a:pt x="4508273" y="2848061"/>
                  <a:pt x="4126711" y="2848061"/>
                  <a:pt x="3745816" y="2848061"/>
                </a:cubicBezTo>
                <a:lnTo>
                  <a:pt x="2860829" y="2848061"/>
                </a:lnTo>
                <a:lnTo>
                  <a:pt x="1681519" y="2848061"/>
                </a:lnTo>
                <a:cubicBezTo>
                  <a:pt x="1393845" y="2848061"/>
                  <a:pt x="1098856" y="2848061"/>
                  <a:pt x="811182" y="2848061"/>
                </a:cubicBezTo>
                <a:cubicBezTo>
                  <a:pt x="580782" y="2848061"/>
                  <a:pt x="415637" y="2740181"/>
                  <a:pt x="322407" y="2531754"/>
                </a:cubicBezTo>
                <a:cubicBezTo>
                  <a:pt x="229176" y="2330653"/>
                  <a:pt x="257818" y="2150859"/>
                  <a:pt x="401645" y="1971065"/>
                </a:cubicBezTo>
                <a:cubicBezTo>
                  <a:pt x="488208" y="1863185"/>
                  <a:pt x="602747" y="1805921"/>
                  <a:pt x="761233" y="1783947"/>
                </a:cubicBezTo>
                <a:cubicBezTo>
                  <a:pt x="775882" y="1783947"/>
                  <a:pt x="789865" y="1783947"/>
                  <a:pt x="797190" y="1783947"/>
                </a:cubicBezTo>
                <a:cubicBezTo>
                  <a:pt x="861779" y="1783947"/>
                  <a:pt x="941027" y="1776622"/>
                  <a:pt x="1005616" y="1712033"/>
                </a:cubicBezTo>
                <a:cubicBezTo>
                  <a:pt x="1062880" y="1647444"/>
                  <a:pt x="1062880" y="1568196"/>
                  <a:pt x="1062880" y="1503607"/>
                </a:cubicBezTo>
                <a:cubicBezTo>
                  <a:pt x="1062880" y="1488958"/>
                  <a:pt x="1062880" y="1474975"/>
                  <a:pt x="1062880" y="1460325"/>
                </a:cubicBezTo>
                <a:cubicBezTo>
                  <a:pt x="1091512" y="1122045"/>
                  <a:pt x="1228025" y="841705"/>
                  <a:pt x="1479732" y="611972"/>
                </a:cubicBezTo>
                <a:cubicBezTo>
                  <a:pt x="1716791" y="388896"/>
                  <a:pt x="2026439" y="273691"/>
                  <a:pt x="2342745" y="273691"/>
                </a:cubicBezTo>
                <a:cubicBezTo>
                  <a:pt x="2745614" y="273691"/>
                  <a:pt x="3119185" y="460810"/>
                  <a:pt x="3370893" y="784441"/>
                </a:cubicBezTo>
                <a:cubicBezTo>
                  <a:pt x="3435482" y="871004"/>
                  <a:pt x="3493422" y="942927"/>
                  <a:pt x="3593968" y="942927"/>
                </a:cubicBezTo>
                <a:cubicBezTo>
                  <a:pt x="3651232" y="942927"/>
                  <a:pt x="3694523" y="921620"/>
                  <a:pt x="3773762" y="885663"/>
                </a:cubicBezTo>
                <a:cubicBezTo>
                  <a:pt x="3866993" y="842381"/>
                  <a:pt x="3960881" y="821074"/>
                  <a:pt x="4054102" y="821074"/>
                </a:cubicBezTo>
                <a:cubicBezTo>
                  <a:pt x="4305809" y="821074"/>
                  <a:pt x="4506911" y="986218"/>
                  <a:pt x="4593483" y="1252575"/>
                </a:cubicBezTo>
                <a:cubicBezTo>
                  <a:pt x="4650748" y="1439694"/>
                  <a:pt x="4701364" y="1482976"/>
                  <a:pt x="4902465" y="1482976"/>
                </a:cubicBezTo>
                <a:cubicBezTo>
                  <a:pt x="5262053" y="1490301"/>
                  <a:pt x="5528410" y="1734684"/>
                  <a:pt x="5571035" y="2101596"/>
                </a:cubicBezTo>
                <a:cubicBezTo>
                  <a:pt x="5601019" y="2423884"/>
                  <a:pt x="5377943" y="2747505"/>
                  <a:pt x="5054313" y="2826753"/>
                </a:cubicBez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945260" y="5191163"/>
            <a:ext cx="16687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1</a:t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23439" y="3637416"/>
            <a:ext cx="1172700" cy="1172700"/>
          </a:xfrm>
          <a:prstGeom prst="ellipse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4435262" y="3668412"/>
            <a:ext cx="1172619" cy="1172619"/>
          </a:xfrm>
          <a:prstGeom prst="ellipse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6000592" y="3637416"/>
            <a:ext cx="1172619" cy="1172619"/>
          </a:xfrm>
          <a:prstGeom prst="ellipse">
            <a:avLst/>
          </a:prstGeom>
          <a:noFill/>
          <a:ln cap="flat" cmpd="sng" w="1270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953136" y="4060825"/>
            <a:ext cx="279575" cy="2795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7262540" y="4060825"/>
            <a:ext cx="279575" cy="2795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2644701" y="5191163"/>
            <a:ext cx="14903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2</a:t>
            </a:r>
            <a:endParaRPr/>
          </a:p>
        </p:txBody>
      </p:sp>
      <p:sp>
        <p:nvSpPr>
          <p:cNvPr id="314" name="Google Shape;314;p26"/>
          <p:cNvSpPr txBox="1"/>
          <p:nvPr/>
        </p:nvSpPr>
        <p:spPr>
          <a:xfrm>
            <a:off x="4295086" y="5191163"/>
            <a:ext cx="14903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3</a:t>
            </a:r>
            <a:endParaRPr/>
          </a:p>
        </p:txBody>
      </p:sp>
      <p:sp>
        <p:nvSpPr>
          <p:cNvPr id="315" name="Google Shape;315;p26"/>
          <p:cNvSpPr txBox="1"/>
          <p:nvPr/>
        </p:nvSpPr>
        <p:spPr>
          <a:xfrm>
            <a:off x="5984402" y="5191163"/>
            <a:ext cx="14903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4</a:t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9400878" y="2380346"/>
            <a:ext cx="2385400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1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F3F3F"/>
                </a:solidFill>
              </a:rPr>
              <a:t>Load, pre-process and split New Data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9400878" y="3431070"/>
            <a:ext cx="2385400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2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F3F3F"/>
                </a:solidFill>
              </a:rPr>
              <a:t>Load the model, Prep it for Transfer learning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9400878" y="4493062"/>
            <a:ext cx="2385400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3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F3F3F"/>
                </a:solidFill>
              </a:rPr>
              <a:t>Re-train the model on new data, validate, tune, optimize and repeat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9400878" y="5529717"/>
            <a:ext cx="2385400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Step 4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F3F3F"/>
                </a:solidFill>
              </a:rPr>
              <a:t>Final Results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8992089" y="2458553"/>
            <a:ext cx="136328" cy="13632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26"/>
          <p:cNvCxnSpPr/>
          <p:nvPr/>
        </p:nvCxnSpPr>
        <p:spPr>
          <a:xfrm>
            <a:off x="9052214" y="2594881"/>
            <a:ext cx="0" cy="308455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2" name="Google Shape;322;p26"/>
          <p:cNvSpPr/>
          <p:nvPr/>
        </p:nvSpPr>
        <p:spPr>
          <a:xfrm>
            <a:off x="8992089" y="3500700"/>
            <a:ext cx="136328" cy="13632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8992089" y="4563018"/>
            <a:ext cx="136328" cy="13632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8992089" y="5580144"/>
            <a:ext cx="136328" cy="13632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8446575" y="584965"/>
            <a:ext cx="37454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~3 iterations</a:t>
            </a:r>
            <a:endParaRPr/>
          </a:p>
        </p:txBody>
      </p:sp>
      <p:pic>
        <p:nvPicPr>
          <p:cNvPr id="326" name="Google Shape;3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00" y="4277450"/>
            <a:ext cx="279575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 rotWithShape="1">
          <a:blip r:embed="rId5">
            <a:alphaModFix/>
          </a:blip>
          <a:srcRect b="15359" l="20327" r="13112" t="15546"/>
          <a:stretch/>
        </p:blipFill>
        <p:spPr>
          <a:xfrm>
            <a:off x="4693199" y="3945987"/>
            <a:ext cx="68188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 rotWithShape="1">
          <a:blip r:embed="rId6">
            <a:alphaModFix/>
          </a:blip>
          <a:srcRect b="19119" l="18582" r="17495" t="20661"/>
          <a:stretch/>
        </p:blipFill>
        <p:spPr>
          <a:xfrm>
            <a:off x="3055850" y="3913162"/>
            <a:ext cx="681875" cy="6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7">
            <a:alphaModFix/>
          </a:blip>
          <a:srcRect b="0" l="8373" r="9457" t="0"/>
          <a:stretch/>
        </p:blipFill>
        <p:spPr>
          <a:xfrm>
            <a:off x="6330547" y="3913153"/>
            <a:ext cx="527887" cy="6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20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70" y="2478054"/>
            <a:ext cx="5525130" cy="36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 txBox="1"/>
          <p:nvPr/>
        </p:nvSpPr>
        <p:spPr>
          <a:xfrm>
            <a:off x="845683" y="2066376"/>
            <a:ext cx="52503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RESULTS</a:t>
            </a:r>
            <a:endParaRPr/>
          </a:p>
        </p:txBody>
      </p:sp>
      <p:cxnSp>
        <p:nvCxnSpPr>
          <p:cNvPr id="336" name="Google Shape;336;p27"/>
          <p:cNvCxnSpPr/>
          <p:nvPr/>
        </p:nvCxnSpPr>
        <p:spPr>
          <a:xfrm>
            <a:off x="961292" y="3292209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7"/>
          <p:cNvSpPr/>
          <p:nvPr/>
        </p:nvSpPr>
        <p:spPr>
          <a:xfrm>
            <a:off x="845684" y="496716"/>
            <a:ext cx="148470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27"/>
          <p:cNvGrpSpPr/>
          <p:nvPr/>
        </p:nvGrpSpPr>
        <p:grpSpPr>
          <a:xfrm>
            <a:off x="7054200" y="5011625"/>
            <a:ext cx="4605600" cy="1581702"/>
            <a:chOff x="6673200" y="2878025"/>
            <a:chExt cx="4605600" cy="1581702"/>
          </a:xfrm>
        </p:grpSpPr>
        <p:sp>
          <p:nvSpPr>
            <p:cNvPr id="339" name="Google Shape;339;p27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</a:rPr>
                <a:t>Our memory can be impacted by hand gestures. We are able to learn and remember information from the gestures we see and produce.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0" name="Google Shape;340;p27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/>
          <p:nvPr/>
        </p:nvSpPr>
        <p:spPr>
          <a:xfrm>
            <a:off x="0" y="2213661"/>
            <a:ext cx="12192000" cy="174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8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RESULTS</a:t>
            </a:r>
            <a:endParaRPr/>
          </a:p>
        </p:txBody>
      </p:sp>
      <p:sp>
        <p:nvSpPr>
          <p:cNvPr id="348" name="Google Shape;348;p28"/>
          <p:cNvSpPr txBox="1"/>
          <p:nvPr/>
        </p:nvSpPr>
        <p:spPr>
          <a:xfrm>
            <a:off x="845684" y="952284"/>
            <a:ext cx="5868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5.1. </a:t>
            </a: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Qualitative r</a:t>
            </a: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esults </a:t>
            </a:r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845685" y="1531954"/>
            <a:ext cx="5868988" cy="456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O</a:t>
            </a: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 insights on the iterations</a:t>
            </a:r>
            <a:endParaRPr/>
          </a:p>
        </p:txBody>
      </p:sp>
      <p:sp>
        <p:nvSpPr>
          <p:cNvPr id="350" name="Google Shape;350;p28"/>
          <p:cNvSpPr txBox="1"/>
          <p:nvPr/>
        </p:nvSpPr>
        <p:spPr>
          <a:xfrm>
            <a:off x="845684" y="2518826"/>
            <a:ext cx="343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C0C0C"/>
                </a:solidFill>
              </a:rPr>
              <a:t>Balanced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Small </a:t>
            </a:r>
            <a:r>
              <a:rPr b="1" lang="es-ES" sz="3200">
                <a:solidFill>
                  <a:schemeClr val="dk1"/>
                </a:solidFill>
              </a:rPr>
              <a:t>dataset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845673" y="4394275"/>
            <a:ext cx="243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1"/>
                </a:solidFill>
                <a:highlight>
                  <a:schemeClr val="accent2"/>
                </a:highlight>
              </a:rPr>
              <a:t>Over - fit </a:t>
            </a:r>
            <a:r>
              <a:rPr lang="es-ES" sz="1800">
                <a:solidFill>
                  <a:schemeClr val="dk1"/>
                </a:solidFill>
              </a:rPr>
              <a:t> Model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4632436" y="2518826"/>
            <a:ext cx="343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C0C0C"/>
                </a:solidFill>
              </a:rPr>
              <a:t>Imbalanced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Medium</a:t>
            </a: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 </a:t>
            </a:r>
            <a:r>
              <a:rPr b="1" lang="es-ES" sz="3200">
                <a:solidFill>
                  <a:schemeClr val="dk1"/>
                </a:solidFill>
              </a:rPr>
              <a:t>dataset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4632425" y="4394275"/>
            <a:ext cx="304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1"/>
                </a:solidFill>
                <a:highlight>
                  <a:schemeClr val="dk1"/>
                </a:highlight>
              </a:rPr>
              <a:t>Moderate - fit </a:t>
            </a:r>
            <a:r>
              <a:rPr lang="es-ES" sz="1800">
                <a:solidFill>
                  <a:schemeClr val="dk1"/>
                </a:solidFill>
              </a:rPr>
              <a:t> Model</a:t>
            </a:r>
            <a:endParaRPr sz="1800"/>
          </a:p>
        </p:txBody>
      </p:sp>
      <p:sp>
        <p:nvSpPr>
          <p:cNvPr id="354" name="Google Shape;354;p28"/>
          <p:cNvSpPr txBox="1"/>
          <p:nvPr/>
        </p:nvSpPr>
        <p:spPr>
          <a:xfrm>
            <a:off x="8360800" y="2518825"/>
            <a:ext cx="356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C0C0C"/>
                </a:solidFill>
              </a:rPr>
              <a:t>Balanced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Medium  </a:t>
            </a:r>
            <a:r>
              <a:rPr b="1" lang="es-ES" sz="3200">
                <a:solidFill>
                  <a:schemeClr val="dk1"/>
                </a:solidFill>
              </a:rPr>
              <a:t>dataset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28"/>
          <p:cNvCxnSpPr/>
          <p:nvPr/>
        </p:nvCxnSpPr>
        <p:spPr>
          <a:xfrm>
            <a:off x="1038783" y="3803730"/>
            <a:ext cx="0" cy="42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28"/>
          <p:cNvCxnSpPr/>
          <p:nvPr/>
        </p:nvCxnSpPr>
        <p:spPr>
          <a:xfrm>
            <a:off x="4727379" y="3803730"/>
            <a:ext cx="0" cy="42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28"/>
          <p:cNvCxnSpPr/>
          <p:nvPr/>
        </p:nvCxnSpPr>
        <p:spPr>
          <a:xfrm>
            <a:off x="8539962" y="3803730"/>
            <a:ext cx="0" cy="42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28"/>
          <p:cNvSpPr/>
          <p:nvPr/>
        </p:nvSpPr>
        <p:spPr>
          <a:xfrm>
            <a:off x="596350" y="4839825"/>
            <a:ext cx="2683500" cy="19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4632425" y="4839825"/>
            <a:ext cx="2667900" cy="19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 txBox="1"/>
          <p:nvPr/>
        </p:nvSpPr>
        <p:spPr>
          <a:xfrm>
            <a:off x="8360800" y="4394275"/>
            <a:ext cx="312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1"/>
                </a:solidFill>
                <a:highlight>
                  <a:schemeClr val="dk1"/>
                </a:highlight>
              </a:rPr>
              <a:t>Good - Fit</a:t>
            </a:r>
            <a:r>
              <a:rPr lang="es-ES" sz="1800">
                <a:solidFill>
                  <a:schemeClr val="accent1"/>
                </a:solidFill>
                <a:highlight>
                  <a:schemeClr val="dk1"/>
                </a:highlight>
              </a:rPr>
              <a:t> </a:t>
            </a:r>
            <a:r>
              <a:rPr lang="es-ES" sz="1800">
                <a:solidFill>
                  <a:schemeClr val="dk1"/>
                </a:solidFill>
              </a:rPr>
              <a:t> Model</a:t>
            </a:r>
            <a:endParaRPr sz="1800"/>
          </a:p>
        </p:txBody>
      </p:sp>
      <p:sp>
        <p:nvSpPr>
          <p:cNvPr id="361" name="Google Shape;361;p28"/>
          <p:cNvSpPr/>
          <p:nvPr/>
        </p:nvSpPr>
        <p:spPr>
          <a:xfrm>
            <a:off x="8481775" y="4837100"/>
            <a:ext cx="2667900" cy="19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73" y="4837100"/>
            <a:ext cx="2622968" cy="190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48" y="4837100"/>
            <a:ext cx="2622968" cy="190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423" y="4839850"/>
            <a:ext cx="2622968" cy="190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rot="-5400000">
            <a:off x="776850" y="-1376000"/>
            <a:ext cx="2395901" cy="2395901"/>
          </a:xfrm>
          <a:prstGeom prst="chord">
            <a:avLst>
              <a:gd fmla="val 5916620" name="adj1"/>
              <a:gd fmla="val 15672248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859669" y="3009026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950158" y="2384227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605466" y="3642848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3796833" y="3009026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3887322" y="2384227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3469677" y="3642848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RESEARCH</a:t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6706288" y="3009026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 txBox="1"/>
          <p:nvPr/>
        </p:nvSpPr>
        <p:spPr>
          <a:xfrm>
            <a:off x="6796777" y="2384227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6344402" y="3642848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DEEP DIVE</a:t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9643451" y="3009026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9733940" y="2384227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9281565" y="3642848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OUR ADAPTATION</a:t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859669" y="5075604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950158" y="4525082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732567" y="5783703"/>
            <a:ext cx="16425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3796833" y="5075604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3887322" y="4525082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3469677" y="5783703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DISCUSSION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6706288" y="5075604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6796777" y="4525082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344402" y="5783703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CONCLUSIÓN</a:t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9643451" y="5075604"/>
            <a:ext cx="1388363" cy="96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9733940" y="4525082"/>
            <a:ext cx="12831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sz="540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9281565" y="5783703"/>
            <a:ext cx="218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REFERENCES</a:t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700714" y="412181"/>
            <a:ext cx="33488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INDEX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/>
          <p:nvPr/>
        </p:nvSpPr>
        <p:spPr>
          <a:xfrm>
            <a:off x="0" y="1451661"/>
            <a:ext cx="12192000" cy="174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9"/>
          <p:cNvSpPr txBox="1"/>
          <p:nvPr>
            <p:ph idx="1" type="body"/>
          </p:nvPr>
        </p:nvSpPr>
        <p:spPr>
          <a:xfrm>
            <a:off x="845684" y="240918"/>
            <a:ext cx="304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RESULTS</a:t>
            </a:r>
            <a:endParaRPr/>
          </a:p>
        </p:txBody>
      </p:sp>
      <p:sp>
        <p:nvSpPr>
          <p:cNvPr id="371" name="Google Shape;371;p29"/>
          <p:cNvSpPr txBox="1"/>
          <p:nvPr/>
        </p:nvSpPr>
        <p:spPr>
          <a:xfrm>
            <a:off x="845684" y="952284"/>
            <a:ext cx="586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5.2. Qualitative results </a:t>
            </a:r>
            <a:endParaRPr/>
          </a:p>
        </p:txBody>
      </p:sp>
      <p:sp>
        <p:nvSpPr>
          <p:cNvPr id="372" name="Google Shape;372;p29"/>
          <p:cNvSpPr txBox="1"/>
          <p:nvPr/>
        </p:nvSpPr>
        <p:spPr>
          <a:xfrm>
            <a:off x="845684" y="1756826"/>
            <a:ext cx="343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C0C0C"/>
                </a:solidFill>
              </a:rPr>
              <a:t>Balanced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Original </a:t>
            </a:r>
            <a:r>
              <a:rPr b="1" lang="es-ES" sz="3200">
                <a:solidFill>
                  <a:schemeClr val="dk1"/>
                </a:solidFill>
              </a:rPr>
              <a:t>dataset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845673" y="3632275"/>
            <a:ext cx="243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1"/>
                </a:solidFill>
                <a:highlight>
                  <a:schemeClr val="accent2"/>
                </a:highlight>
              </a:rPr>
              <a:t>Good</a:t>
            </a:r>
            <a:r>
              <a:rPr lang="es-ES" sz="1800">
                <a:solidFill>
                  <a:schemeClr val="accent1"/>
                </a:solidFill>
                <a:highlight>
                  <a:schemeClr val="accent2"/>
                </a:highlight>
              </a:rPr>
              <a:t> - fit </a:t>
            </a:r>
            <a:r>
              <a:rPr lang="es-ES" sz="1800">
                <a:solidFill>
                  <a:schemeClr val="dk1"/>
                </a:solidFill>
              </a:rPr>
              <a:t> Model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4632436" y="1756826"/>
            <a:ext cx="343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C0C0C"/>
                </a:solidFill>
              </a:rPr>
              <a:t>Balanced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Small </a:t>
            </a:r>
            <a:r>
              <a:rPr b="1" lang="es-ES" sz="3200">
                <a:solidFill>
                  <a:schemeClr val="dk1"/>
                </a:solidFill>
              </a:rPr>
              <a:t>dataset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4632425" y="3632275"/>
            <a:ext cx="304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1"/>
                </a:solidFill>
                <a:highlight>
                  <a:schemeClr val="dk1"/>
                </a:highlight>
              </a:rPr>
              <a:t>Bad</a:t>
            </a:r>
            <a:r>
              <a:rPr lang="es-ES" sz="1800">
                <a:solidFill>
                  <a:schemeClr val="accent1"/>
                </a:solidFill>
                <a:highlight>
                  <a:schemeClr val="dk1"/>
                </a:highlight>
              </a:rPr>
              <a:t> - fit </a:t>
            </a:r>
            <a:r>
              <a:rPr lang="es-ES" sz="1800">
                <a:solidFill>
                  <a:schemeClr val="dk1"/>
                </a:solidFill>
              </a:rPr>
              <a:t> Model</a:t>
            </a:r>
            <a:endParaRPr sz="1800"/>
          </a:p>
        </p:txBody>
      </p:sp>
      <p:sp>
        <p:nvSpPr>
          <p:cNvPr id="376" name="Google Shape;376;p29"/>
          <p:cNvSpPr txBox="1"/>
          <p:nvPr/>
        </p:nvSpPr>
        <p:spPr>
          <a:xfrm>
            <a:off x="8360800" y="1756825"/>
            <a:ext cx="356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C0C0C"/>
                </a:solidFill>
              </a:rPr>
              <a:t>Balanced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accent1"/>
                </a:solidFill>
                <a:highlight>
                  <a:srgbClr val="000000"/>
                </a:highlight>
              </a:rPr>
              <a:t>Medium  </a:t>
            </a:r>
            <a:r>
              <a:rPr b="1" lang="es-ES" sz="3200">
                <a:solidFill>
                  <a:schemeClr val="dk1"/>
                </a:solidFill>
              </a:rPr>
              <a:t>dataset</a:t>
            </a:r>
            <a:endParaRPr b="1" sz="32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29"/>
          <p:cNvCxnSpPr/>
          <p:nvPr/>
        </p:nvCxnSpPr>
        <p:spPr>
          <a:xfrm>
            <a:off x="1038783" y="3041730"/>
            <a:ext cx="0" cy="42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29"/>
          <p:cNvCxnSpPr/>
          <p:nvPr/>
        </p:nvCxnSpPr>
        <p:spPr>
          <a:xfrm>
            <a:off x="4727379" y="3041730"/>
            <a:ext cx="0" cy="42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29"/>
          <p:cNvCxnSpPr/>
          <p:nvPr/>
        </p:nvCxnSpPr>
        <p:spPr>
          <a:xfrm>
            <a:off x="8539962" y="3041730"/>
            <a:ext cx="0" cy="42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29"/>
          <p:cNvSpPr txBox="1"/>
          <p:nvPr/>
        </p:nvSpPr>
        <p:spPr>
          <a:xfrm>
            <a:off x="8360800" y="3632275"/>
            <a:ext cx="312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1"/>
                </a:solidFill>
                <a:highlight>
                  <a:schemeClr val="dk1"/>
                </a:highlight>
              </a:rPr>
              <a:t>Good - Fit </a:t>
            </a:r>
            <a:r>
              <a:rPr lang="es-ES" sz="1800">
                <a:solidFill>
                  <a:schemeClr val="dk1"/>
                </a:solidFill>
              </a:rPr>
              <a:t> Model</a:t>
            </a:r>
            <a:endParaRPr sz="1800"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75" y="4077825"/>
            <a:ext cx="3698305" cy="23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363" y="4077825"/>
            <a:ext cx="3679814" cy="23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875" y="4062175"/>
            <a:ext cx="3714203" cy="23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20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403" y="3471417"/>
            <a:ext cx="4441418" cy="338658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 txBox="1"/>
          <p:nvPr/>
        </p:nvSpPr>
        <p:spPr>
          <a:xfrm>
            <a:off x="845683" y="2066376"/>
            <a:ext cx="52503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DISCUSSION</a:t>
            </a:r>
            <a:endParaRPr/>
          </a:p>
        </p:txBody>
      </p:sp>
      <p:cxnSp>
        <p:nvCxnSpPr>
          <p:cNvPr id="390" name="Google Shape;390;p30"/>
          <p:cNvCxnSpPr/>
          <p:nvPr/>
        </p:nvCxnSpPr>
        <p:spPr>
          <a:xfrm>
            <a:off x="961292" y="3292209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30"/>
          <p:cNvSpPr/>
          <p:nvPr/>
        </p:nvSpPr>
        <p:spPr>
          <a:xfrm>
            <a:off x="845684" y="496716"/>
            <a:ext cx="151676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30"/>
          <p:cNvGrpSpPr/>
          <p:nvPr/>
        </p:nvGrpSpPr>
        <p:grpSpPr>
          <a:xfrm>
            <a:off x="7054200" y="5011625"/>
            <a:ext cx="4605600" cy="1581702"/>
            <a:chOff x="6673200" y="2878025"/>
            <a:chExt cx="4605600" cy="1581702"/>
          </a:xfrm>
        </p:grpSpPr>
        <p:sp>
          <p:nvSpPr>
            <p:cNvPr id="393" name="Google Shape;393;p30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</a:rPr>
                <a:t>Bilinguals are more likely to use hand gestures than those who only speak one language.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394;p30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/>
          <p:nvPr/>
        </p:nvSpPr>
        <p:spPr>
          <a:xfrm>
            <a:off x="-963204" y="1290718"/>
            <a:ext cx="4344900" cy="43449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1"/>
          <p:cNvSpPr/>
          <p:nvPr/>
        </p:nvSpPr>
        <p:spPr>
          <a:xfrm rot="10800000">
            <a:off x="2351312" y="5127893"/>
            <a:ext cx="211200" cy="211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/>
          <p:nvPr/>
        </p:nvSpPr>
        <p:spPr>
          <a:xfrm rot="10800000">
            <a:off x="3035161" y="4330693"/>
            <a:ext cx="211200" cy="211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1"/>
          <p:cNvSpPr/>
          <p:nvPr/>
        </p:nvSpPr>
        <p:spPr>
          <a:xfrm rot="10800000">
            <a:off x="2968326" y="2238426"/>
            <a:ext cx="211200" cy="211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1"/>
          <p:cNvSpPr/>
          <p:nvPr/>
        </p:nvSpPr>
        <p:spPr>
          <a:xfrm rot="10800000">
            <a:off x="2228252" y="1490944"/>
            <a:ext cx="211200" cy="211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2985326" y="1295425"/>
            <a:ext cx="535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2626"/>
                </a:solidFill>
              </a:rPr>
              <a:t>Transfer Learning or Train from Scratch?</a:t>
            </a:r>
            <a:endParaRPr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3485153" y="4243675"/>
            <a:ext cx="830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2626"/>
                </a:solidFill>
              </a:rPr>
              <a:t>Feature Selection or Pre-Processing for the Missing Palm Point?</a:t>
            </a:r>
            <a:endParaRPr sz="2000"/>
          </a:p>
        </p:txBody>
      </p:sp>
      <p:sp>
        <p:nvSpPr>
          <p:cNvPr id="407" name="Google Shape;407;p31"/>
          <p:cNvSpPr txBox="1"/>
          <p:nvPr/>
        </p:nvSpPr>
        <p:spPr>
          <a:xfrm>
            <a:off x="2825374" y="5206700"/>
            <a:ext cx="8130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2626"/>
                </a:solidFill>
              </a:rPr>
              <a:t>Will the Model Overfit if re-trained on the same 14 gestures again? </a:t>
            </a:r>
            <a:endParaRPr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3660800" y="2121850"/>
            <a:ext cx="6183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2626"/>
                </a:solidFill>
              </a:rPr>
              <a:t>Data Augmentation using SMOTE Technique?</a:t>
            </a:r>
            <a:endParaRPr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1"/>
          <p:cNvSpPr txBox="1"/>
          <p:nvPr/>
        </p:nvSpPr>
        <p:spPr>
          <a:xfrm rot="-5400000">
            <a:off x="-2807850" y="3036450"/>
            <a:ext cx="68580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900">
                <a:solidFill>
                  <a:srgbClr val="FCE341"/>
                </a:solidFill>
                <a:latin typeface="Montserrat"/>
                <a:ea typeface="Montserrat"/>
                <a:cs typeface="Montserrat"/>
                <a:sym typeface="Montserrat"/>
              </a:rPr>
              <a:t>Our BrainStorms</a:t>
            </a:r>
            <a:endParaRPr b="1" sz="3900">
              <a:solidFill>
                <a:srgbClr val="FCE3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1"/>
          <p:cNvSpPr/>
          <p:nvPr/>
        </p:nvSpPr>
        <p:spPr>
          <a:xfrm rot="10800000">
            <a:off x="3263761" y="3263893"/>
            <a:ext cx="211200" cy="211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3713753" y="3176875"/>
            <a:ext cx="8302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2626"/>
                </a:solidFill>
              </a:rPr>
              <a:t>Do we need architectural changes on the model?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9741"/>
            <a:ext cx="4818743" cy="4448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2"/>
          <p:cNvSpPr txBox="1"/>
          <p:nvPr/>
        </p:nvSpPr>
        <p:spPr>
          <a:xfrm>
            <a:off x="845683" y="2066376"/>
            <a:ext cx="52503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</a:t>
            </a:r>
            <a:endParaRPr/>
          </a:p>
        </p:txBody>
      </p:sp>
      <p:cxnSp>
        <p:nvCxnSpPr>
          <p:cNvPr id="419" name="Google Shape;419;p32"/>
          <p:cNvCxnSpPr/>
          <p:nvPr/>
        </p:nvCxnSpPr>
        <p:spPr>
          <a:xfrm>
            <a:off x="961292" y="3292209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0" name="Google Shape;420;p32"/>
          <p:cNvSpPr/>
          <p:nvPr/>
        </p:nvSpPr>
        <p:spPr>
          <a:xfrm>
            <a:off x="845684" y="496716"/>
            <a:ext cx="137249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32"/>
          <p:cNvGrpSpPr/>
          <p:nvPr/>
        </p:nvGrpSpPr>
        <p:grpSpPr>
          <a:xfrm>
            <a:off x="7054200" y="5011625"/>
            <a:ext cx="4605600" cy="1581702"/>
            <a:chOff x="6673200" y="2878025"/>
            <a:chExt cx="4605600" cy="1581702"/>
          </a:xfrm>
        </p:grpSpPr>
        <p:sp>
          <p:nvSpPr>
            <p:cNvPr id="422" name="Google Shape;422;p32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highlight>
                  <a:schemeClr val="lt1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chemeClr val="lt1"/>
                  </a:solidFill>
                </a:rPr>
                <a:t>Over-gesturing — think hands raised above the shoulders — can appear erratic and make you seem less believable.</a:t>
              </a:r>
              <a:endParaRPr sz="20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423" name="Google Shape;423;p32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07_ CONCLUSION</a:t>
            </a:r>
            <a:endParaRPr/>
          </a:p>
        </p:txBody>
      </p:sp>
      <p:sp>
        <p:nvSpPr>
          <p:cNvPr id="430" name="Google Shape;430;p33"/>
          <p:cNvSpPr txBox="1"/>
          <p:nvPr/>
        </p:nvSpPr>
        <p:spPr>
          <a:xfrm>
            <a:off x="841921" y="4027701"/>
            <a:ext cx="2356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</a:rPr>
              <a:t>MCNN pre-trained on 3D skeleton hand gestures for 14 classes</a:t>
            </a: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841920" y="2252009"/>
            <a:ext cx="6527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432" name="Google Shape;432;p33"/>
          <p:cNvSpPr txBox="1"/>
          <p:nvPr/>
        </p:nvSpPr>
        <p:spPr>
          <a:xfrm>
            <a:off x="3984339" y="4049064"/>
            <a:ext cx="22323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</a:rPr>
              <a:t>Captured 1 New gesture using our laptop cameras and mediapipe</a:t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3863627" y="2252009"/>
            <a:ext cx="6944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434" name="Google Shape;434;p33"/>
          <p:cNvSpPr txBox="1"/>
          <p:nvPr/>
        </p:nvSpPr>
        <p:spPr>
          <a:xfrm>
            <a:off x="6655743" y="4049064"/>
            <a:ext cx="23565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</a:rPr>
              <a:t>Processed the data, added the missing point and pickled into the required format</a:t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6734867" y="2252009"/>
            <a:ext cx="6944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  <p:grpSp>
        <p:nvGrpSpPr>
          <p:cNvPr id="436" name="Google Shape;436;p33"/>
          <p:cNvGrpSpPr/>
          <p:nvPr/>
        </p:nvGrpSpPr>
        <p:grpSpPr>
          <a:xfrm>
            <a:off x="6237867" y="-86"/>
            <a:ext cx="318629" cy="2738400"/>
            <a:chOff x="1110684" y="-86"/>
            <a:chExt cx="318629" cy="2738400"/>
          </a:xfrm>
        </p:grpSpPr>
        <p:cxnSp>
          <p:nvCxnSpPr>
            <p:cNvPr id="437" name="Google Shape;437;p33"/>
            <p:cNvCxnSpPr>
              <a:endCxn id="438" idx="4"/>
            </p:cNvCxnSpPr>
            <p:nvPr/>
          </p:nvCxnSpPr>
          <p:spPr>
            <a:xfrm>
              <a:off x="1269998" y="-86"/>
              <a:ext cx="0" cy="27384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8" name="Google Shape;438;p33"/>
            <p:cNvSpPr/>
            <p:nvPr/>
          </p:nvSpPr>
          <p:spPr>
            <a:xfrm>
              <a:off x="1110684" y="2419685"/>
              <a:ext cx="318629" cy="3186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33"/>
          <p:cNvGrpSpPr/>
          <p:nvPr/>
        </p:nvGrpSpPr>
        <p:grpSpPr>
          <a:xfrm rot="10800000">
            <a:off x="9139727" y="2419685"/>
            <a:ext cx="318629" cy="4438200"/>
            <a:chOff x="1110684" y="-1699886"/>
            <a:chExt cx="318629" cy="4438200"/>
          </a:xfrm>
        </p:grpSpPr>
        <p:cxnSp>
          <p:nvCxnSpPr>
            <p:cNvPr id="440" name="Google Shape;440;p33"/>
            <p:cNvCxnSpPr>
              <a:endCxn id="441" idx="4"/>
            </p:cNvCxnSpPr>
            <p:nvPr/>
          </p:nvCxnSpPr>
          <p:spPr>
            <a:xfrm>
              <a:off x="1269998" y="-1699886"/>
              <a:ext cx="0" cy="44382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1" name="Google Shape;441;p33"/>
            <p:cNvSpPr/>
            <p:nvPr/>
          </p:nvSpPr>
          <p:spPr>
            <a:xfrm>
              <a:off x="1110684" y="2419685"/>
              <a:ext cx="318629" cy="3186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33"/>
          <p:cNvSpPr txBox="1"/>
          <p:nvPr/>
        </p:nvSpPr>
        <p:spPr>
          <a:xfrm>
            <a:off x="9548882" y="3799101"/>
            <a:ext cx="2397977" cy="102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595959"/>
                </a:solidFill>
              </a:rPr>
              <a:t>Re-trained the model on 15 classes (14 older + 1 new)</a:t>
            </a:r>
            <a:endParaRPr/>
          </a:p>
        </p:txBody>
      </p:sp>
      <p:sp>
        <p:nvSpPr>
          <p:cNvPr id="443" name="Google Shape;443;p33"/>
          <p:cNvSpPr/>
          <p:nvPr/>
        </p:nvSpPr>
        <p:spPr>
          <a:xfrm>
            <a:off x="9548882" y="2252009"/>
            <a:ext cx="6976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 rot="10800000">
            <a:off x="3378154" y="2419685"/>
            <a:ext cx="318629" cy="4438200"/>
            <a:chOff x="1110684" y="-1699886"/>
            <a:chExt cx="318629" cy="4438200"/>
          </a:xfrm>
        </p:grpSpPr>
        <p:cxnSp>
          <p:nvCxnSpPr>
            <p:cNvPr id="445" name="Google Shape;445;p33"/>
            <p:cNvCxnSpPr>
              <a:endCxn id="446" idx="4"/>
            </p:cNvCxnSpPr>
            <p:nvPr/>
          </p:nvCxnSpPr>
          <p:spPr>
            <a:xfrm>
              <a:off x="1269998" y="-1699886"/>
              <a:ext cx="0" cy="44382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6" name="Google Shape;446;p33"/>
            <p:cNvSpPr/>
            <p:nvPr/>
          </p:nvSpPr>
          <p:spPr>
            <a:xfrm>
              <a:off x="1110684" y="2419685"/>
              <a:ext cx="318629" cy="3186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33"/>
          <p:cNvGrpSpPr/>
          <p:nvPr/>
        </p:nvGrpSpPr>
        <p:grpSpPr>
          <a:xfrm>
            <a:off x="363976" y="-86"/>
            <a:ext cx="318629" cy="2738400"/>
            <a:chOff x="1110684" y="-86"/>
            <a:chExt cx="318629" cy="2738400"/>
          </a:xfrm>
        </p:grpSpPr>
        <p:cxnSp>
          <p:nvCxnSpPr>
            <p:cNvPr id="448" name="Google Shape;448;p33"/>
            <p:cNvCxnSpPr>
              <a:endCxn id="449" idx="4"/>
            </p:cNvCxnSpPr>
            <p:nvPr/>
          </p:nvCxnSpPr>
          <p:spPr>
            <a:xfrm>
              <a:off x="1269998" y="-86"/>
              <a:ext cx="0" cy="27384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9" name="Google Shape;449;p33"/>
            <p:cNvSpPr/>
            <p:nvPr/>
          </p:nvSpPr>
          <p:spPr>
            <a:xfrm>
              <a:off x="1110684" y="2419685"/>
              <a:ext cx="318629" cy="3186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33"/>
          <p:cNvSpPr/>
          <p:nvPr/>
        </p:nvSpPr>
        <p:spPr>
          <a:xfrm>
            <a:off x="841927" y="3297950"/>
            <a:ext cx="239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Handpicked Pre-trained Model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3"/>
          <p:cNvSpPr/>
          <p:nvPr/>
        </p:nvSpPr>
        <p:spPr>
          <a:xfrm>
            <a:off x="3863624" y="3297950"/>
            <a:ext cx="18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Captured new Gesture Sample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6743130" y="3297950"/>
            <a:ext cx="17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Pre-Processed into 3D skeleton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9625199" y="3297953"/>
            <a:ext cx="21675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Used Transfer Learning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0000" r="100000" t="0"/>
          <a:stretch/>
        </p:blipFill>
        <p:spPr>
          <a:xfrm flipH="1">
            <a:off x="6679212" y="0"/>
            <a:ext cx="5512800" cy="6879600"/>
          </a:xfrm>
          <a:prstGeom prst="flowChartDelay">
            <a:avLst/>
          </a:prstGeom>
          <a:solidFill>
            <a:srgbClr val="262626"/>
          </a:solidFill>
          <a:ln>
            <a:noFill/>
          </a:ln>
        </p:spPr>
      </p:pic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05_ RESULTS</a:t>
            </a:r>
            <a:endParaRPr/>
          </a:p>
        </p:txBody>
      </p:sp>
      <p:sp>
        <p:nvSpPr>
          <p:cNvPr id="460" name="Google Shape;460;p34"/>
          <p:cNvSpPr txBox="1"/>
          <p:nvPr/>
        </p:nvSpPr>
        <p:spPr>
          <a:xfrm>
            <a:off x="842184" y="2038732"/>
            <a:ext cx="466715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Important </a:t>
            </a: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4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842184" y="3837004"/>
            <a:ext cx="4667159" cy="142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0C0C0C"/>
                </a:solidFill>
              </a:rPr>
              <a:t>Multiple iterations of hyper parameter </a:t>
            </a:r>
            <a:r>
              <a:rPr lang="es-ES" sz="2000">
                <a:solidFill>
                  <a:srgbClr val="0C0C0C"/>
                </a:solidFill>
              </a:rPr>
              <a:t>tuning and several </a:t>
            </a:r>
            <a:r>
              <a:rPr lang="es-ES" sz="2000">
                <a:solidFill>
                  <a:srgbClr val="0C0C0C"/>
                </a:solidFill>
              </a:rPr>
              <a:t>dataset compositions helped us </a:t>
            </a:r>
            <a:r>
              <a:rPr lang="es-ES" sz="2000">
                <a:solidFill>
                  <a:srgbClr val="0C0C0C"/>
                </a:solidFill>
              </a:rPr>
              <a:t>achieve</a:t>
            </a:r>
            <a:r>
              <a:rPr lang="es-ES" sz="2000">
                <a:solidFill>
                  <a:srgbClr val="0C0C0C"/>
                </a:solidFill>
              </a:rPr>
              <a:t> an acceptable</a:t>
            </a:r>
            <a:r>
              <a:rPr lang="es-ES" sz="2000">
                <a:solidFill>
                  <a:srgbClr val="0C0C0C"/>
                </a:solidFill>
              </a:rPr>
              <a:t> </a:t>
            </a:r>
            <a:r>
              <a:rPr lang="es-ES" sz="2000">
                <a:solidFill>
                  <a:schemeClr val="accent1"/>
                </a:solidFill>
                <a:highlight>
                  <a:schemeClr val="dk1"/>
                </a:highlight>
              </a:rPr>
              <a:t>accuracy </a:t>
            </a:r>
            <a:r>
              <a:rPr lang="es-ES" sz="2000">
                <a:solidFill>
                  <a:srgbClr val="0C0C0C"/>
                </a:solidFill>
              </a:rPr>
              <a:t> on our Model.</a:t>
            </a:r>
            <a:endParaRPr/>
          </a:p>
        </p:txBody>
      </p:sp>
      <p:pic>
        <p:nvPicPr>
          <p:cNvPr id="462" name="Google Shape;462;p3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9692" y="4000500"/>
            <a:ext cx="2339408" cy="23394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3" name="Google Shape;463;p34"/>
          <p:cNvSpPr txBox="1"/>
          <p:nvPr/>
        </p:nvSpPr>
        <p:spPr>
          <a:xfrm>
            <a:off x="5699700" y="4586075"/>
            <a:ext cx="23394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75</a:t>
            </a:r>
            <a:r>
              <a:rPr lang="es-ES" sz="4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%</a:t>
            </a:r>
            <a:endParaRPr sz="7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20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292" y="3475572"/>
            <a:ext cx="4161735" cy="2772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35"/>
          <p:cNvCxnSpPr/>
          <p:nvPr/>
        </p:nvCxnSpPr>
        <p:spPr>
          <a:xfrm>
            <a:off x="5922024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35"/>
          <p:cNvSpPr txBox="1"/>
          <p:nvPr/>
        </p:nvSpPr>
        <p:spPr>
          <a:xfrm>
            <a:off x="845684" y="2066376"/>
            <a:ext cx="350933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REFERENCE LIST </a:t>
            </a:r>
            <a:endParaRPr/>
          </a:p>
        </p:txBody>
      </p:sp>
      <p:cxnSp>
        <p:nvCxnSpPr>
          <p:cNvPr id="471" name="Google Shape;471;p35"/>
          <p:cNvCxnSpPr/>
          <p:nvPr/>
        </p:nvCxnSpPr>
        <p:spPr>
          <a:xfrm>
            <a:off x="961292" y="4144616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2" name="Google Shape;472;p35"/>
          <p:cNvSpPr txBox="1"/>
          <p:nvPr/>
        </p:nvSpPr>
        <p:spPr>
          <a:xfrm>
            <a:off x="6469530" y="1153654"/>
            <a:ext cx="4850700" cy="4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</a:rPr>
              <a:t>[1] M. Oudah, A. Al-Naji, and J. Chahl, “Hand gesture recognition based on computer vision: a review of techniques,” journal of Imaging, vol. 6, no. 8, p. 73, 2020.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</a:rPr>
              <a:t>[2] G. Devineau, F. Moutarde, W. Xi, and J. Yang, “Deep learning for hand gesture recognition on skeletal data,” in 2018 13th IEEE International Conference on Automatic Face &amp; Gesture Recognition (FG 2018). IEEE, 2018, pp. 106–113.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lt1"/>
                </a:solidFill>
              </a:rPr>
              <a:t>[3] G. Li, H. Tang, Y. Sun, J. Kong, G. Jiang, D. Jiang, B. Tao, S. Xu, and H. Liu, “Hand gesture recognition based on convolution neural network,” Cluster Computing, vol. 22, no. 2, pp. 2719–2729, 2019.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5861899" y="1511300"/>
            <a:ext cx="136200" cy="136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5861899" y="5075088"/>
            <a:ext cx="136200" cy="136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5861899" y="3071192"/>
            <a:ext cx="136200" cy="136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845684" y="496716"/>
            <a:ext cx="151195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/>
          <p:nvPr/>
        </p:nvSpPr>
        <p:spPr>
          <a:xfrm rot="10800000">
            <a:off x="-2292312" y="-39779"/>
            <a:ext cx="4018744" cy="4018744"/>
          </a:xfrm>
          <a:prstGeom prst="chord">
            <a:avLst>
              <a:gd fmla="val 5870008" name="adj1"/>
              <a:gd fmla="val 1573501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586468" y="1969592"/>
            <a:ext cx="4585949" cy="1230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9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Open to Questions</a:t>
            </a:r>
            <a:endParaRPr sz="6000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83" name="Google Shape;483;p36"/>
          <p:cNvGrpSpPr/>
          <p:nvPr/>
        </p:nvGrpSpPr>
        <p:grpSpPr>
          <a:xfrm rot="10800000">
            <a:off x="5339221" y="3511885"/>
            <a:ext cx="318629" cy="3346200"/>
            <a:chOff x="1110684" y="-607886"/>
            <a:chExt cx="318629" cy="3346200"/>
          </a:xfrm>
        </p:grpSpPr>
        <p:cxnSp>
          <p:nvCxnSpPr>
            <p:cNvPr id="484" name="Google Shape;484;p36"/>
            <p:cNvCxnSpPr>
              <a:endCxn id="485" idx="4"/>
            </p:cNvCxnSpPr>
            <p:nvPr/>
          </p:nvCxnSpPr>
          <p:spPr>
            <a:xfrm>
              <a:off x="1269998" y="-607886"/>
              <a:ext cx="0" cy="33462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5" name="Google Shape;485;p36"/>
            <p:cNvSpPr/>
            <p:nvPr/>
          </p:nvSpPr>
          <p:spPr>
            <a:xfrm>
              <a:off x="1110684" y="2419685"/>
              <a:ext cx="318629" cy="3186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6" name="Google Shape;486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0000" r="100000" t="0"/>
          <a:stretch/>
        </p:blipFill>
        <p:spPr>
          <a:xfrm flipH="1">
            <a:off x="6679211" y="0"/>
            <a:ext cx="5512800" cy="6879600"/>
          </a:xfrm>
          <a:prstGeom prst="flowChartDelay">
            <a:avLst/>
          </a:prstGeom>
          <a:solidFill>
            <a:srgbClr val="262626"/>
          </a:solidFill>
          <a:ln>
            <a:noFill/>
          </a:ln>
        </p:spPr>
      </p:pic>
      <p:cxnSp>
        <p:nvCxnSpPr>
          <p:cNvPr id="487" name="Google Shape;487;p36"/>
          <p:cNvCxnSpPr/>
          <p:nvPr/>
        </p:nvCxnSpPr>
        <p:spPr>
          <a:xfrm rot="10800000">
            <a:off x="726621" y="4194629"/>
            <a:ext cx="0" cy="1820299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36"/>
          <p:cNvSpPr txBox="1"/>
          <p:nvPr/>
        </p:nvSpPr>
        <p:spPr>
          <a:xfrm>
            <a:off x="856909" y="5081478"/>
            <a:ext cx="358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Helder Dias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Netra Kulkarni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Pedro Zenário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 txBox="1"/>
          <p:nvPr/>
        </p:nvSpPr>
        <p:spPr>
          <a:xfrm>
            <a:off x="845683" y="2066376"/>
            <a:ext cx="52503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INTRODUCTION</a:t>
            </a:r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845684" y="496716"/>
            <a:ext cx="138531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2"/>
          <p:cNvCxnSpPr/>
          <p:nvPr/>
        </p:nvCxnSpPr>
        <p:spPr>
          <a:xfrm>
            <a:off x="961292" y="3519435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p12"/>
          <p:cNvGrpSpPr/>
          <p:nvPr/>
        </p:nvGrpSpPr>
        <p:grpSpPr>
          <a:xfrm>
            <a:off x="7054200" y="5011625"/>
            <a:ext cx="4605600" cy="1581702"/>
            <a:chOff x="6673200" y="2878025"/>
            <a:chExt cx="4605600" cy="1581702"/>
          </a:xfrm>
        </p:grpSpPr>
        <p:sp>
          <p:nvSpPr>
            <p:cNvPr id="111" name="Google Shape;111;p12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lt1"/>
                  </a:solidFill>
                  <a:latin typeface="Spectral"/>
                  <a:ea typeface="Spectral"/>
                  <a:cs typeface="Spectral"/>
                  <a:sym typeface="Spectral"/>
                </a:rPr>
                <a:t>Human start speaking with their hands right from the birth!</a:t>
              </a:r>
              <a:endParaRPr sz="2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112" name="Google Shape;112;p12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/>
        </p:nvSpPr>
        <p:spPr>
          <a:xfrm>
            <a:off x="845684" y="3428852"/>
            <a:ext cx="3930507" cy="115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Recognize Hand Gestures by a trained deep neural network model !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6096000" y="0"/>
            <a:ext cx="6096000" cy="68667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845684" y="1765023"/>
            <a:ext cx="37481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What is the </a:t>
            </a:r>
            <a:r>
              <a:rPr b="1" lang="es-ES" sz="3600">
                <a:solidFill>
                  <a:schemeClr val="accen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b="1" lang="es-ES" sz="3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7415809" y="3484398"/>
            <a:ext cx="4026067" cy="115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-ES" sz="1600">
                <a:solidFill>
                  <a:schemeClr val="lt1"/>
                </a:solidFill>
              </a:rPr>
              <a:t>Adapt the article viz “</a:t>
            </a:r>
            <a:r>
              <a:rPr i="1" lang="es-ES" sz="1200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r>
              <a:rPr i="1" lang="es-ES" sz="12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eep Learning for Hand Gesture Recognition on Skeletal Data</a:t>
            </a:r>
            <a:r>
              <a:rPr lang="es-ES" sz="1200">
                <a:solidFill>
                  <a:schemeClr val="lt1"/>
                </a:solidFill>
              </a:rPr>
              <a:t>” by G. Devineau, F. Moutarde, W. Xi and J. Yang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ES" sz="1600">
                <a:solidFill>
                  <a:schemeClr val="lt1"/>
                </a:solidFill>
              </a:rPr>
              <a:t>Identify</a:t>
            </a:r>
            <a:r>
              <a:rPr lang="es-ES" sz="1600">
                <a:solidFill>
                  <a:schemeClr val="lt1"/>
                </a:solidFill>
              </a:rPr>
              <a:t>/Classify a given hand gesture into 15 pre-defined categories.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7415809" y="1765023"/>
            <a:ext cx="37481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</a:rPr>
              <a:t>This Project</a:t>
            </a:r>
            <a:r>
              <a:rPr b="1"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ES" sz="3600">
                <a:solidFill>
                  <a:schemeClr val="accent1"/>
                </a:solidFill>
              </a:rPr>
              <a:t>Specifications</a:t>
            </a:r>
            <a:endParaRPr b="1" sz="3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5543444" y="3617355"/>
            <a:ext cx="1052557" cy="7776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5827775" y="3881446"/>
            <a:ext cx="506080" cy="249483"/>
          </a:xfrm>
          <a:custGeom>
            <a:rect b="b" l="l" r="r" t="t"/>
            <a:pathLst>
              <a:path extrusionOk="0" h="293224" w="594809">
                <a:moveTo>
                  <a:pt x="430212" y="0"/>
                </a:moveTo>
                <a:lnTo>
                  <a:pt x="403386" y="23779"/>
                </a:lnTo>
                <a:lnTo>
                  <a:pt x="522363" y="129772"/>
                </a:lnTo>
                <a:lnTo>
                  <a:pt x="0" y="129772"/>
                </a:lnTo>
                <a:lnTo>
                  <a:pt x="0" y="163453"/>
                </a:lnTo>
                <a:lnTo>
                  <a:pt x="522363" y="163453"/>
                </a:lnTo>
                <a:lnTo>
                  <a:pt x="403386" y="269446"/>
                </a:lnTo>
                <a:lnTo>
                  <a:pt x="430212" y="293225"/>
                </a:lnTo>
                <a:lnTo>
                  <a:pt x="594810" y="1466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01_PRESENTATION</a:t>
            </a:r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 rotWithShape="1">
          <a:blip r:embed="rId5">
            <a:alphaModFix/>
          </a:blip>
          <a:srcRect b="30101" l="4121" r="4687" t="24849"/>
          <a:stretch/>
        </p:blipFill>
        <p:spPr>
          <a:xfrm>
            <a:off x="937200" y="4411825"/>
            <a:ext cx="3457624" cy="7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/>
        </p:nvSpPr>
        <p:spPr>
          <a:xfrm>
            <a:off x="845685" y="3097541"/>
            <a:ext cx="460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s-ES" sz="1600">
                <a:solidFill>
                  <a:schemeClr val="dk1"/>
                </a:solidFill>
              </a:rPr>
              <a:t>A </a:t>
            </a:r>
            <a:r>
              <a:rPr b="1" lang="es-ES" sz="1600">
                <a:solidFill>
                  <a:schemeClr val="dk1"/>
                </a:solidFill>
              </a:rPr>
              <a:t>Deep</a:t>
            </a:r>
            <a:r>
              <a:rPr lang="es-ES" sz="1600">
                <a:solidFill>
                  <a:schemeClr val="dk1"/>
                </a:solidFill>
              </a:rPr>
              <a:t> </a:t>
            </a:r>
            <a:r>
              <a:rPr b="1" lang="es-ES" sz="1600">
                <a:solidFill>
                  <a:schemeClr val="dk1"/>
                </a:solidFill>
              </a:rPr>
              <a:t>Neural Network Model</a:t>
            </a:r>
            <a:r>
              <a:rPr lang="es-ES" sz="1600">
                <a:solidFill>
                  <a:schemeClr val="dk1"/>
                </a:solidFill>
              </a:rPr>
              <a:t> that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-ES" sz="1600">
                <a:solidFill>
                  <a:schemeClr val="dk1"/>
                </a:solidFill>
              </a:rPr>
              <a:t>uses Sparse representation of the hand as input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-ES" sz="1600">
                <a:solidFill>
                  <a:schemeClr val="dk1"/>
                </a:solidFill>
              </a:rPr>
              <a:t>extracts temporal features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-ES" sz="1600">
                <a:solidFill>
                  <a:schemeClr val="dk1"/>
                </a:solidFill>
              </a:rPr>
              <a:t>classifies the input “Gesture” into one of the 15 labels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845683" y="1187833"/>
            <a:ext cx="56857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0C0C0C"/>
                </a:solidFill>
              </a:rPr>
              <a:t>The </a:t>
            </a:r>
            <a:r>
              <a:rPr b="1" lang="es-ES" sz="3600">
                <a:solidFill>
                  <a:schemeClr val="accent1"/>
                </a:solidFill>
                <a:highlight>
                  <a:srgbClr val="000000"/>
                </a:highlight>
              </a:rPr>
              <a:t>Proposed Solution</a:t>
            </a:r>
            <a:r>
              <a:rPr b="1" lang="es-ES" sz="3600">
                <a:solidFill>
                  <a:schemeClr val="accen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3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01_PRESENTATION</a:t>
            </a: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475" y="3150150"/>
            <a:ext cx="6685199" cy="28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ior&#10;&#10;Descripción generada automáticamente" id="139" name="Google Shape;1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902" y="2187369"/>
            <a:ext cx="4490614" cy="4670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845684" y="2066376"/>
            <a:ext cx="444142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RESEARCH</a:t>
            </a:r>
            <a:endParaRPr/>
          </a:p>
        </p:txBody>
      </p:sp>
      <p:cxnSp>
        <p:nvCxnSpPr>
          <p:cNvPr id="141" name="Google Shape;141;p15"/>
          <p:cNvCxnSpPr/>
          <p:nvPr/>
        </p:nvCxnSpPr>
        <p:spPr>
          <a:xfrm>
            <a:off x="961292" y="3292209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15"/>
          <p:cNvSpPr/>
          <p:nvPr/>
        </p:nvSpPr>
        <p:spPr>
          <a:xfrm>
            <a:off x="845684" y="496716"/>
            <a:ext cx="149271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15"/>
          <p:cNvGrpSpPr/>
          <p:nvPr/>
        </p:nvGrpSpPr>
        <p:grpSpPr>
          <a:xfrm>
            <a:off x="7054200" y="5011625"/>
            <a:ext cx="4605600" cy="1581702"/>
            <a:chOff x="6673200" y="2878025"/>
            <a:chExt cx="4605600" cy="1581702"/>
          </a:xfrm>
        </p:grpSpPr>
        <p:sp>
          <p:nvSpPr>
            <p:cNvPr id="144" name="Google Shape;144;p15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chemeClr val="lt1"/>
                  </a:solidFill>
                </a:rPr>
                <a:t>Hand gestures come to us all naturally, even without thinking about it. Even someone who is blind will use hand gestures.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2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6"/>
          <p:cNvCxnSpPr/>
          <p:nvPr/>
        </p:nvCxnSpPr>
        <p:spPr>
          <a:xfrm>
            <a:off x="6433666" y="-4751"/>
            <a:ext cx="0" cy="68628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16"/>
          <p:cNvSpPr/>
          <p:nvPr/>
        </p:nvSpPr>
        <p:spPr>
          <a:xfrm>
            <a:off x="6076907" y="4538765"/>
            <a:ext cx="732600" cy="7326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/>
          <p:nvPr/>
        </p:nvSpPr>
        <p:spPr>
          <a:xfrm rot="10800000">
            <a:off x="-11876" y="-4751"/>
            <a:ext cx="5512842" cy="6886943"/>
          </a:xfrm>
          <a:custGeom>
            <a:rect b="b" l="l" r="r" t="t"/>
            <a:pathLst>
              <a:path extrusionOk="0" h="6886943" w="5512842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845684" y="2105561"/>
            <a:ext cx="390444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endParaRPr b="1" sz="4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accen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analysis</a:t>
            </a:r>
            <a:endParaRPr b="1" sz="4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845684" y="3769390"/>
            <a:ext cx="37872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Our initial research and findings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02_INTRODUCTION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7106677" y="679600"/>
            <a:ext cx="436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solidFill>
                  <a:schemeClr val="dk1"/>
                </a:solidFill>
              </a:rPr>
              <a:t>What did we already </a:t>
            </a:r>
            <a:r>
              <a:rPr b="1" i="1" lang="es-ES" sz="1800">
                <a:solidFill>
                  <a:schemeClr val="dk1"/>
                </a:solidFill>
              </a:rPr>
              <a:t>have</a:t>
            </a:r>
            <a:r>
              <a:rPr i="1" lang="es-ES" sz="1800">
                <a:solidFill>
                  <a:schemeClr val="dk1"/>
                </a:solidFill>
              </a:rPr>
              <a:t>?</a:t>
            </a:r>
            <a:endParaRPr i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3D Hand Skeleton </a:t>
            </a:r>
            <a:r>
              <a:rPr b="1" lang="es-ES" sz="1800">
                <a:solidFill>
                  <a:schemeClr val="dk1"/>
                </a:solidFill>
              </a:rPr>
              <a:t>Dataset</a:t>
            </a:r>
            <a:r>
              <a:rPr lang="es-ES" sz="1800">
                <a:solidFill>
                  <a:schemeClr val="dk1"/>
                </a:solidFill>
              </a:rPr>
              <a:t> for 14 different gestures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Defined Multi-channel residual deep neural network Model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76907" y="523995"/>
            <a:ext cx="732600" cy="7326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106675" y="3049975"/>
            <a:ext cx="4134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solidFill>
                  <a:schemeClr val="dk1"/>
                </a:solidFill>
              </a:rPr>
              <a:t>What was our “Adaptation” plan?</a:t>
            </a:r>
            <a:endParaRPr i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Train the model with our own gesture!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7182875" y="4538775"/>
            <a:ext cx="4058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solidFill>
                  <a:schemeClr val="dk1"/>
                </a:solidFill>
              </a:rPr>
              <a:t>What was the major challenge?</a:t>
            </a:r>
            <a:endParaRPr i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Capture a new hand gesture using a normal camera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Transform the video into frames of 3D hand skeleton data points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1" name="Google Shape;161;p16"/>
          <p:cNvGrpSpPr/>
          <p:nvPr/>
        </p:nvGrpSpPr>
        <p:grpSpPr>
          <a:xfrm>
            <a:off x="6077098" y="2821379"/>
            <a:ext cx="732626" cy="732626"/>
            <a:chOff x="6915107" y="1601755"/>
            <a:chExt cx="858982" cy="858982"/>
          </a:xfrm>
        </p:grpSpPr>
        <p:sp>
          <p:nvSpPr>
            <p:cNvPr id="162" name="Google Shape;162;p16"/>
            <p:cNvSpPr/>
            <p:nvPr/>
          </p:nvSpPr>
          <p:spPr>
            <a:xfrm>
              <a:off x="6915107" y="1601755"/>
              <a:ext cx="858982" cy="85898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7151691" y="1838024"/>
              <a:ext cx="385815" cy="386445"/>
            </a:xfrm>
            <a:custGeom>
              <a:rect b="b" l="l" r="r" t="t"/>
              <a:pathLst>
                <a:path extrusionOk="0" h="5832485" w="5822970">
                  <a:moveTo>
                    <a:pt x="5680427" y="921523"/>
                  </a:moveTo>
                  <a:lnTo>
                    <a:pt x="4902841" y="143938"/>
                  </a:lnTo>
                  <a:cubicBezTo>
                    <a:pt x="4806391" y="47488"/>
                    <a:pt x="4686193" y="0"/>
                    <a:pt x="4558572" y="0"/>
                  </a:cubicBezTo>
                  <a:cubicBezTo>
                    <a:pt x="4430952" y="0"/>
                    <a:pt x="4301848" y="48230"/>
                    <a:pt x="4214294" y="143938"/>
                  </a:cubicBezTo>
                  <a:lnTo>
                    <a:pt x="3693433" y="664799"/>
                  </a:lnTo>
                  <a:cubicBezTo>
                    <a:pt x="3589562" y="632896"/>
                    <a:pt x="3469363" y="656635"/>
                    <a:pt x="3389231" y="728604"/>
                  </a:cubicBezTo>
                  <a:lnTo>
                    <a:pt x="3165160" y="952674"/>
                  </a:lnTo>
                  <a:cubicBezTo>
                    <a:pt x="3076864" y="1040970"/>
                    <a:pt x="3061289" y="1176744"/>
                    <a:pt x="3108767" y="1289531"/>
                  </a:cubicBezTo>
                  <a:lnTo>
                    <a:pt x="592007" y="3806301"/>
                  </a:lnTo>
                  <a:cubicBezTo>
                    <a:pt x="583843" y="3814464"/>
                    <a:pt x="575679" y="3822628"/>
                    <a:pt x="575679" y="3830040"/>
                  </a:cubicBezTo>
                  <a:cubicBezTo>
                    <a:pt x="575679" y="3830040"/>
                    <a:pt x="575679" y="3830040"/>
                    <a:pt x="575679" y="3838204"/>
                  </a:cubicBezTo>
                  <a:cubicBezTo>
                    <a:pt x="567516" y="3846367"/>
                    <a:pt x="567516" y="3854531"/>
                    <a:pt x="559352" y="3861943"/>
                  </a:cubicBezTo>
                  <a:lnTo>
                    <a:pt x="559352" y="3861943"/>
                  </a:lnTo>
                  <a:lnTo>
                    <a:pt x="111212" y="5224946"/>
                  </a:lnTo>
                  <a:lnTo>
                    <a:pt x="111212" y="5224946"/>
                  </a:lnTo>
                  <a:lnTo>
                    <a:pt x="62982" y="5368884"/>
                  </a:lnTo>
                  <a:lnTo>
                    <a:pt x="14752" y="5512822"/>
                  </a:lnTo>
                  <a:cubicBezTo>
                    <a:pt x="14752" y="5520985"/>
                    <a:pt x="14752" y="5529149"/>
                    <a:pt x="6589" y="5529149"/>
                  </a:cubicBezTo>
                  <a:cubicBezTo>
                    <a:pt x="-9739" y="5609281"/>
                    <a:pt x="6589" y="5673087"/>
                    <a:pt x="30328" y="5713153"/>
                  </a:cubicBezTo>
                  <a:cubicBezTo>
                    <a:pt x="38491" y="5729480"/>
                    <a:pt x="46655" y="5745055"/>
                    <a:pt x="54067" y="5753219"/>
                  </a:cubicBezTo>
                  <a:cubicBezTo>
                    <a:pt x="102297" y="5809612"/>
                    <a:pt x="174265" y="5841515"/>
                    <a:pt x="254398" y="5841515"/>
                  </a:cubicBezTo>
                  <a:lnTo>
                    <a:pt x="254398" y="5841515"/>
                  </a:lnTo>
                  <a:cubicBezTo>
                    <a:pt x="262562" y="5841515"/>
                    <a:pt x="270725" y="5841515"/>
                    <a:pt x="278137" y="5841515"/>
                  </a:cubicBezTo>
                  <a:cubicBezTo>
                    <a:pt x="294464" y="5841515"/>
                    <a:pt x="301876" y="5841515"/>
                    <a:pt x="310040" y="5841515"/>
                  </a:cubicBezTo>
                  <a:lnTo>
                    <a:pt x="310040" y="5841515"/>
                  </a:lnTo>
                  <a:lnTo>
                    <a:pt x="310040" y="5841515"/>
                  </a:lnTo>
                  <a:cubicBezTo>
                    <a:pt x="318203" y="5841515"/>
                    <a:pt x="326367" y="5841515"/>
                    <a:pt x="326367" y="5833351"/>
                  </a:cubicBezTo>
                  <a:lnTo>
                    <a:pt x="526698" y="5769546"/>
                  </a:lnTo>
                  <a:lnTo>
                    <a:pt x="1969082" y="5296915"/>
                  </a:lnTo>
                  <a:lnTo>
                    <a:pt x="1969082" y="5296915"/>
                  </a:lnTo>
                  <a:cubicBezTo>
                    <a:pt x="1992821" y="5288752"/>
                    <a:pt x="2009148" y="5280588"/>
                    <a:pt x="2025475" y="5265012"/>
                  </a:cubicBezTo>
                  <a:lnTo>
                    <a:pt x="4549657" y="2740831"/>
                  </a:lnTo>
                  <a:cubicBezTo>
                    <a:pt x="4581560" y="2757158"/>
                    <a:pt x="4613463" y="2757158"/>
                    <a:pt x="4653529" y="2757158"/>
                  </a:cubicBezTo>
                  <a:cubicBezTo>
                    <a:pt x="4733661" y="2757158"/>
                    <a:pt x="4805630" y="2725255"/>
                    <a:pt x="4862024" y="2668862"/>
                  </a:cubicBezTo>
                  <a:lnTo>
                    <a:pt x="5086094" y="2444792"/>
                  </a:lnTo>
                  <a:cubicBezTo>
                    <a:pt x="5174390" y="2356495"/>
                    <a:pt x="5189965" y="2236297"/>
                    <a:pt x="5149899" y="2132425"/>
                  </a:cubicBezTo>
                  <a:lnTo>
                    <a:pt x="5670760" y="1611564"/>
                  </a:lnTo>
                  <a:cubicBezTo>
                    <a:pt x="5872594" y="1426809"/>
                    <a:pt x="5872594" y="1113691"/>
                    <a:pt x="5680427" y="921523"/>
                  </a:cubicBezTo>
                  <a:close/>
                  <a:moveTo>
                    <a:pt x="1937941" y="4944482"/>
                  </a:moveTo>
                  <a:lnTo>
                    <a:pt x="1529857" y="4535657"/>
                  </a:lnTo>
                  <a:lnTo>
                    <a:pt x="3925676" y="2131674"/>
                  </a:lnTo>
                  <a:lnTo>
                    <a:pt x="4334502" y="2540499"/>
                  </a:lnTo>
                  <a:lnTo>
                    <a:pt x="1937941" y="4944482"/>
                  </a:lnTo>
                  <a:close/>
                  <a:moveTo>
                    <a:pt x="3717182" y="1923179"/>
                  </a:moveTo>
                  <a:lnTo>
                    <a:pt x="1321362" y="4327162"/>
                  </a:lnTo>
                  <a:lnTo>
                    <a:pt x="912536" y="3910915"/>
                  </a:lnTo>
                  <a:lnTo>
                    <a:pt x="3308356" y="1515095"/>
                  </a:lnTo>
                  <a:lnTo>
                    <a:pt x="3717182" y="1923179"/>
                  </a:lnTo>
                  <a:close/>
                  <a:moveTo>
                    <a:pt x="623909" y="5425278"/>
                  </a:moveTo>
                  <a:lnTo>
                    <a:pt x="423578" y="5224946"/>
                  </a:lnTo>
                  <a:lnTo>
                    <a:pt x="767856" y="4183224"/>
                  </a:lnTo>
                  <a:lnTo>
                    <a:pt x="1216749" y="4632116"/>
                  </a:lnTo>
                  <a:lnTo>
                    <a:pt x="1216749" y="4632116"/>
                  </a:lnTo>
                  <a:lnTo>
                    <a:pt x="1216749" y="4632116"/>
                  </a:lnTo>
                  <a:lnTo>
                    <a:pt x="1665641" y="5081008"/>
                  </a:lnTo>
                  <a:lnTo>
                    <a:pt x="623909" y="5425278"/>
                  </a:lnTo>
                  <a:close/>
                  <a:moveTo>
                    <a:pt x="4710674" y="2420301"/>
                  </a:moveTo>
                  <a:cubicBezTo>
                    <a:pt x="4702510" y="2412137"/>
                    <a:pt x="4702510" y="2403974"/>
                    <a:pt x="4694347" y="2403974"/>
                  </a:cubicBezTo>
                  <a:lnTo>
                    <a:pt x="3452294" y="1153757"/>
                  </a:lnTo>
                  <a:cubicBezTo>
                    <a:pt x="3435966" y="1137430"/>
                    <a:pt x="3428555" y="1130018"/>
                    <a:pt x="3412227" y="1121854"/>
                  </a:cubicBezTo>
                  <a:lnTo>
                    <a:pt x="3588819" y="937850"/>
                  </a:lnTo>
                  <a:lnTo>
                    <a:pt x="3605147" y="954178"/>
                  </a:lnTo>
                  <a:lnTo>
                    <a:pt x="3605147" y="954178"/>
                  </a:lnTo>
                  <a:lnTo>
                    <a:pt x="4863527" y="2212558"/>
                  </a:lnTo>
                  <a:cubicBezTo>
                    <a:pt x="4871691" y="2220721"/>
                    <a:pt x="4879854" y="2228885"/>
                    <a:pt x="4887266" y="2228885"/>
                  </a:cubicBezTo>
                  <a:lnTo>
                    <a:pt x="4710674" y="2420301"/>
                  </a:lnTo>
                  <a:close/>
                  <a:moveTo>
                    <a:pt x="5471932" y="1410481"/>
                  </a:moveTo>
                  <a:lnTo>
                    <a:pt x="4967389" y="1915025"/>
                  </a:lnTo>
                  <a:lnTo>
                    <a:pt x="3917513" y="857718"/>
                  </a:lnTo>
                  <a:lnTo>
                    <a:pt x="4422056" y="353175"/>
                  </a:lnTo>
                  <a:cubicBezTo>
                    <a:pt x="4494025" y="281206"/>
                    <a:pt x="4622387" y="281206"/>
                    <a:pt x="4694356" y="353175"/>
                  </a:cubicBezTo>
                  <a:lnTo>
                    <a:pt x="5471942" y="1130018"/>
                  </a:lnTo>
                  <a:cubicBezTo>
                    <a:pt x="5543901" y="1210150"/>
                    <a:pt x="5543901" y="1330349"/>
                    <a:pt x="5471932" y="141048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6"/>
          <p:cNvSpPr/>
          <p:nvPr/>
        </p:nvSpPr>
        <p:spPr>
          <a:xfrm>
            <a:off x="6239811" y="778685"/>
            <a:ext cx="407384" cy="238030"/>
          </a:xfrm>
          <a:custGeom>
            <a:rect b="b" l="l" r="r" t="t"/>
            <a:pathLst>
              <a:path extrusionOk="0" h="3400425" w="581977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6292301" y="4749335"/>
            <a:ext cx="319565" cy="320611"/>
          </a:xfrm>
          <a:custGeom>
            <a:rect b="b" l="l" r="r" t="t"/>
            <a:pathLst>
              <a:path extrusionOk="0" h="5829300" w="5810281">
                <a:moveTo>
                  <a:pt x="4497243" y="2917027"/>
                </a:moveTo>
                <a:lnTo>
                  <a:pt x="5596357" y="1817914"/>
                </a:lnTo>
                <a:cubicBezTo>
                  <a:pt x="5893955" y="1520316"/>
                  <a:pt x="5893955" y="1037311"/>
                  <a:pt x="5596357" y="729262"/>
                </a:cubicBezTo>
                <a:lnTo>
                  <a:pt x="5093392" y="226297"/>
                </a:lnTo>
                <a:cubicBezTo>
                  <a:pt x="4949818" y="82723"/>
                  <a:pt x="4754912" y="0"/>
                  <a:pt x="4549536" y="0"/>
                </a:cubicBezTo>
                <a:cubicBezTo>
                  <a:pt x="4344170" y="0"/>
                  <a:pt x="4149254" y="81772"/>
                  <a:pt x="4005680" y="226287"/>
                </a:cubicBezTo>
                <a:lnTo>
                  <a:pt x="2905626" y="1335861"/>
                </a:lnTo>
                <a:lnTo>
                  <a:pt x="1807454" y="236748"/>
                </a:lnTo>
                <a:cubicBezTo>
                  <a:pt x="1663890" y="93174"/>
                  <a:pt x="1468974" y="10460"/>
                  <a:pt x="1263608" y="10460"/>
                </a:cubicBezTo>
                <a:cubicBezTo>
                  <a:pt x="1058242" y="10460"/>
                  <a:pt x="863326" y="92232"/>
                  <a:pt x="719752" y="236748"/>
                </a:cubicBezTo>
                <a:lnTo>
                  <a:pt x="215836" y="739713"/>
                </a:lnTo>
                <a:cubicBezTo>
                  <a:pt x="82723" y="872826"/>
                  <a:pt x="0" y="1068692"/>
                  <a:pt x="0" y="1274059"/>
                </a:cubicBezTo>
                <a:cubicBezTo>
                  <a:pt x="0" y="1479425"/>
                  <a:pt x="81772" y="1674340"/>
                  <a:pt x="226287" y="1817914"/>
                </a:cubicBezTo>
                <a:lnTo>
                  <a:pt x="1324459" y="2917027"/>
                </a:lnTo>
                <a:lnTo>
                  <a:pt x="226297" y="4016141"/>
                </a:lnTo>
                <a:cubicBezTo>
                  <a:pt x="82723" y="4159705"/>
                  <a:pt x="0" y="4354620"/>
                  <a:pt x="0" y="4559996"/>
                </a:cubicBezTo>
                <a:cubicBezTo>
                  <a:pt x="0" y="4765363"/>
                  <a:pt x="81772" y="4960278"/>
                  <a:pt x="226287" y="5103852"/>
                </a:cubicBezTo>
                <a:lnTo>
                  <a:pt x="729262" y="5606817"/>
                </a:lnTo>
                <a:cubicBezTo>
                  <a:pt x="872835" y="5750391"/>
                  <a:pt x="1067741" y="5833104"/>
                  <a:pt x="1273117" y="5833104"/>
                </a:cubicBezTo>
                <a:cubicBezTo>
                  <a:pt x="1478484" y="5833104"/>
                  <a:pt x="1673399" y="5751332"/>
                  <a:pt x="1816973" y="5606817"/>
                </a:cubicBezTo>
                <a:lnTo>
                  <a:pt x="2916086" y="4507704"/>
                </a:lnTo>
                <a:lnTo>
                  <a:pt x="4004739" y="5596357"/>
                </a:lnTo>
                <a:cubicBezTo>
                  <a:pt x="4148312" y="5739930"/>
                  <a:pt x="4343219" y="5822644"/>
                  <a:pt x="4548595" y="5822644"/>
                </a:cubicBezTo>
                <a:cubicBezTo>
                  <a:pt x="4753961" y="5822644"/>
                  <a:pt x="4948876" y="5740872"/>
                  <a:pt x="5092450" y="5596357"/>
                </a:cubicBezTo>
                <a:lnTo>
                  <a:pt x="5595415" y="5093391"/>
                </a:lnTo>
                <a:cubicBezTo>
                  <a:pt x="5893014" y="4795793"/>
                  <a:pt x="5893014" y="4312788"/>
                  <a:pt x="5595415" y="4004739"/>
                </a:cubicBezTo>
                <a:lnTo>
                  <a:pt x="4497243" y="2917027"/>
                </a:lnTo>
                <a:close/>
                <a:moveTo>
                  <a:pt x="5318728" y="4827165"/>
                </a:moveTo>
                <a:lnTo>
                  <a:pt x="4826214" y="5330130"/>
                </a:lnTo>
                <a:cubicBezTo>
                  <a:pt x="4682640" y="5473704"/>
                  <a:pt x="4425932" y="5473704"/>
                  <a:pt x="4282358" y="5330130"/>
                </a:cubicBezTo>
                <a:lnTo>
                  <a:pt x="3050141" y="4097912"/>
                </a:lnTo>
                <a:cubicBezTo>
                  <a:pt x="3009260" y="4057031"/>
                  <a:pt x="2968369" y="4046571"/>
                  <a:pt x="2917028" y="4046571"/>
                </a:cubicBezTo>
                <a:cubicBezTo>
                  <a:pt x="2865686" y="4046571"/>
                  <a:pt x="2824805" y="4067492"/>
                  <a:pt x="2783914" y="4097912"/>
                </a:cubicBezTo>
                <a:lnTo>
                  <a:pt x="1550746" y="5330130"/>
                </a:lnTo>
                <a:cubicBezTo>
                  <a:pt x="1407172" y="5473704"/>
                  <a:pt x="1150464" y="5473704"/>
                  <a:pt x="1006890" y="5330130"/>
                </a:cubicBezTo>
                <a:lnTo>
                  <a:pt x="503925" y="4827165"/>
                </a:lnTo>
                <a:cubicBezTo>
                  <a:pt x="431663" y="4754902"/>
                  <a:pt x="390782" y="4652219"/>
                  <a:pt x="390782" y="4549536"/>
                </a:cubicBezTo>
                <a:cubicBezTo>
                  <a:pt x="390782" y="4446853"/>
                  <a:pt x="431663" y="4344169"/>
                  <a:pt x="503925" y="4271907"/>
                </a:cubicBezTo>
                <a:lnTo>
                  <a:pt x="1735201" y="3040631"/>
                </a:lnTo>
                <a:cubicBezTo>
                  <a:pt x="1807463" y="2968369"/>
                  <a:pt x="1807463" y="2845716"/>
                  <a:pt x="1735201" y="2773463"/>
                </a:cubicBezTo>
                <a:lnTo>
                  <a:pt x="502974" y="1541237"/>
                </a:lnTo>
                <a:cubicBezTo>
                  <a:pt x="421203" y="1479435"/>
                  <a:pt x="379370" y="1376751"/>
                  <a:pt x="379370" y="1274068"/>
                </a:cubicBezTo>
                <a:cubicBezTo>
                  <a:pt x="379370" y="1171385"/>
                  <a:pt x="420252" y="1068702"/>
                  <a:pt x="492514" y="996439"/>
                </a:cubicBezTo>
                <a:lnTo>
                  <a:pt x="995479" y="493475"/>
                </a:lnTo>
                <a:cubicBezTo>
                  <a:pt x="1139053" y="349901"/>
                  <a:pt x="1395761" y="349901"/>
                  <a:pt x="1539335" y="493475"/>
                </a:cubicBezTo>
                <a:lnTo>
                  <a:pt x="2771561" y="1725682"/>
                </a:lnTo>
                <a:cubicBezTo>
                  <a:pt x="2801982" y="1756103"/>
                  <a:pt x="2853333" y="1777024"/>
                  <a:pt x="2904675" y="1777024"/>
                </a:cubicBezTo>
                <a:cubicBezTo>
                  <a:pt x="2956016" y="1777024"/>
                  <a:pt x="3007358" y="1756103"/>
                  <a:pt x="3037788" y="1725682"/>
                </a:cubicBezTo>
                <a:lnTo>
                  <a:pt x="4270005" y="493465"/>
                </a:lnTo>
                <a:cubicBezTo>
                  <a:pt x="4413579" y="349891"/>
                  <a:pt x="4670287" y="349891"/>
                  <a:pt x="4813861" y="493465"/>
                </a:cubicBezTo>
                <a:lnTo>
                  <a:pt x="5318728" y="996430"/>
                </a:lnTo>
                <a:cubicBezTo>
                  <a:pt x="5472753" y="1150455"/>
                  <a:pt x="5472753" y="1396712"/>
                  <a:pt x="5318728" y="1540286"/>
                </a:cubicBezTo>
                <a:lnTo>
                  <a:pt x="4086501" y="2772503"/>
                </a:lnTo>
                <a:cubicBezTo>
                  <a:pt x="4056080" y="2802924"/>
                  <a:pt x="4035159" y="2854275"/>
                  <a:pt x="4035159" y="2905616"/>
                </a:cubicBezTo>
                <a:cubicBezTo>
                  <a:pt x="4035159" y="2956958"/>
                  <a:pt x="4056080" y="3008299"/>
                  <a:pt x="4086501" y="3038730"/>
                </a:cubicBezTo>
                <a:lnTo>
                  <a:pt x="5318728" y="4272858"/>
                </a:lnTo>
                <a:cubicBezTo>
                  <a:pt x="5472753" y="4436392"/>
                  <a:pt x="5472753" y="4683600"/>
                  <a:pt x="5318728" y="4827165"/>
                </a:cubicBez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>
            <a:off x="0" y="743537"/>
            <a:ext cx="12192000" cy="18543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1172690" y="3265606"/>
            <a:ext cx="858982" cy="85898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2" name="Google Shape;172;p17"/>
          <p:cNvCxnSpPr/>
          <p:nvPr/>
        </p:nvCxnSpPr>
        <p:spPr>
          <a:xfrm>
            <a:off x="1608406" y="3978778"/>
            <a:ext cx="0" cy="60491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02_INTRODUCTION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0" y="1217659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s-ES" sz="4800">
                <a:solidFill>
                  <a:schemeClr val="accent1"/>
                </a:solidFill>
                <a:highlight>
                  <a:srgbClr val="000000"/>
                </a:highlight>
              </a:rPr>
              <a:t>Next Steps</a:t>
            </a:r>
            <a:endParaRPr b="1" sz="4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615540" y="4721183"/>
            <a:ext cx="1973282" cy="1091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</a:rPr>
              <a:t>Capture</a:t>
            </a:r>
            <a:r>
              <a:rPr lang="es-ES" sz="1600">
                <a:solidFill>
                  <a:schemeClr val="dk1"/>
                </a:solidFill>
              </a:rPr>
              <a:t> our </a:t>
            </a:r>
            <a:r>
              <a:rPr b="1" lang="es-ES" sz="1600">
                <a:solidFill>
                  <a:schemeClr val="dk1"/>
                </a:solidFill>
              </a:rPr>
              <a:t>Hand</a:t>
            </a:r>
            <a:r>
              <a:rPr lang="es-ES" sz="1600">
                <a:solidFill>
                  <a:schemeClr val="dk1"/>
                </a:solidFill>
              </a:rPr>
              <a:t> </a:t>
            </a:r>
            <a:r>
              <a:rPr b="1" lang="es-ES" sz="1600">
                <a:solidFill>
                  <a:schemeClr val="dk1"/>
                </a:solidFill>
              </a:rPr>
              <a:t>Gesture</a:t>
            </a:r>
            <a:r>
              <a:rPr lang="es-ES" sz="1600">
                <a:solidFill>
                  <a:schemeClr val="dk1"/>
                </a:solidFill>
              </a:rPr>
              <a:t> using our laptop </a:t>
            </a:r>
            <a:r>
              <a:rPr b="1" lang="es-ES" sz="1600">
                <a:solidFill>
                  <a:schemeClr val="dk1"/>
                </a:solidFill>
              </a:rPr>
              <a:t>camera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3489368" y="4721184"/>
            <a:ext cx="1973282" cy="1091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</a:rPr>
              <a:t>Pre</a:t>
            </a:r>
            <a:r>
              <a:rPr lang="es-ES" sz="1600">
                <a:solidFill>
                  <a:schemeClr val="dk1"/>
                </a:solidFill>
              </a:rPr>
              <a:t>-</a:t>
            </a:r>
            <a:r>
              <a:rPr b="1" lang="es-ES" sz="1600">
                <a:solidFill>
                  <a:schemeClr val="dk1"/>
                </a:solidFill>
              </a:rPr>
              <a:t>process</a:t>
            </a:r>
            <a:r>
              <a:rPr lang="es-ES" sz="1600">
                <a:solidFill>
                  <a:schemeClr val="dk1"/>
                </a:solidFill>
              </a:rPr>
              <a:t> it into </a:t>
            </a:r>
            <a:r>
              <a:rPr b="1" lang="es-ES" sz="1600">
                <a:solidFill>
                  <a:schemeClr val="dk1"/>
                </a:solidFill>
              </a:rPr>
              <a:t>frames</a:t>
            </a:r>
            <a:r>
              <a:rPr lang="es-ES" sz="1600">
                <a:solidFill>
                  <a:schemeClr val="dk1"/>
                </a:solidFill>
              </a:rPr>
              <a:t> of </a:t>
            </a:r>
            <a:r>
              <a:rPr b="1" lang="es-ES" sz="1600">
                <a:solidFill>
                  <a:schemeClr val="dk1"/>
                </a:solidFill>
              </a:rPr>
              <a:t>22 skeleton points</a:t>
            </a:r>
            <a:r>
              <a:rPr lang="es-ES" sz="16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6265091" y="4721183"/>
            <a:ext cx="2322229" cy="1091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Re-Train the model using “</a:t>
            </a:r>
            <a:r>
              <a:rPr b="1" lang="es-ES" sz="1600">
                <a:solidFill>
                  <a:schemeClr val="dk1"/>
                </a:solidFill>
              </a:rPr>
              <a:t>Transfer</a:t>
            </a:r>
            <a:r>
              <a:rPr lang="es-ES" sz="1600">
                <a:solidFill>
                  <a:schemeClr val="dk1"/>
                </a:solidFill>
              </a:rPr>
              <a:t> </a:t>
            </a:r>
            <a:r>
              <a:rPr b="1" lang="es-ES" sz="1600">
                <a:solidFill>
                  <a:schemeClr val="dk1"/>
                </a:solidFill>
              </a:rPr>
              <a:t>Learning</a:t>
            </a:r>
            <a:r>
              <a:rPr lang="es-E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9224331" y="4721183"/>
            <a:ext cx="2087098" cy="1091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Predict and </a:t>
            </a:r>
            <a:r>
              <a:rPr b="1" lang="es-ES" sz="1600">
                <a:solidFill>
                  <a:schemeClr val="dk1"/>
                </a:solidFill>
              </a:rPr>
              <a:t>Fine</a:t>
            </a:r>
            <a:r>
              <a:rPr lang="es-ES" sz="1600">
                <a:solidFill>
                  <a:schemeClr val="dk1"/>
                </a:solidFill>
              </a:rPr>
              <a:t> </a:t>
            </a:r>
            <a:r>
              <a:rPr b="1" lang="es-ES" sz="1600">
                <a:solidFill>
                  <a:schemeClr val="dk1"/>
                </a:solidFill>
              </a:rPr>
              <a:t>tune</a:t>
            </a:r>
            <a:r>
              <a:rPr lang="es-ES" sz="1600">
                <a:solidFill>
                  <a:schemeClr val="dk1"/>
                </a:solidFill>
              </a:rPr>
              <a:t> for better accuracy.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4000296" y="3265606"/>
            <a:ext cx="858982" cy="85898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0" name="Google Shape;180;p17"/>
          <p:cNvCxnSpPr/>
          <p:nvPr/>
        </p:nvCxnSpPr>
        <p:spPr>
          <a:xfrm>
            <a:off x="4436012" y="3978778"/>
            <a:ext cx="0" cy="60491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17"/>
          <p:cNvSpPr/>
          <p:nvPr/>
        </p:nvSpPr>
        <p:spPr>
          <a:xfrm>
            <a:off x="6996715" y="3265606"/>
            <a:ext cx="858982" cy="85898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2" name="Google Shape;182;p17"/>
          <p:cNvCxnSpPr/>
          <p:nvPr/>
        </p:nvCxnSpPr>
        <p:spPr>
          <a:xfrm>
            <a:off x="7432431" y="3978778"/>
            <a:ext cx="0" cy="60491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17"/>
          <p:cNvSpPr/>
          <p:nvPr/>
        </p:nvSpPr>
        <p:spPr>
          <a:xfrm>
            <a:off x="9838389" y="3265606"/>
            <a:ext cx="858982" cy="85898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4" name="Google Shape;184;p17"/>
          <p:cNvCxnSpPr/>
          <p:nvPr/>
        </p:nvCxnSpPr>
        <p:spPr>
          <a:xfrm>
            <a:off x="10274105" y="3978778"/>
            <a:ext cx="0" cy="60491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 b="15144" l="5200" r="8547" t="15158"/>
          <a:stretch/>
        </p:blipFill>
        <p:spPr>
          <a:xfrm>
            <a:off x="1226837" y="5949850"/>
            <a:ext cx="750700" cy="60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4">
            <a:alphaModFix/>
          </a:blip>
          <a:srcRect b="12426" l="22124" r="16177" t="12718"/>
          <a:stretch/>
        </p:blipFill>
        <p:spPr>
          <a:xfrm>
            <a:off x="4087625" y="5756425"/>
            <a:ext cx="750700" cy="91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5">
            <a:alphaModFix/>
          </a:blip>
          <a:srcRect b="24427" l="19326" r="19746" t="23421"/>
          <a:stretch/>
        </p:blipFill>
        <p:spPr>
          <a:xfrm>
            <a:off x="7057075" y="5949861"/>
            <a:ext cx="750688" cy="64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 rotWithShape="1">
          <a:blip r:embed="rId6">
            <a:alphaModFix/>
          </a:blip>
          <a:srcRect b="7209" l="0" r="0" t="0"/>
          <a:stretch/>
        </p:blipFill>
        <p:spPr>
          <a:xfrm>
            <a:off x="9898750" y="5949862"/>
            <a:ext cx="750700" cy="76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2450"/>
            <a:ext cx="7084045" cy="5015550"/>
          </a:xfrm>
          <a:prstGeom prst="rect">
            <a:avLst/>
          </a:prstGeom>
          <a:solidFill>
            <a:srgbClr val="010101"/>
          </a:solidFill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845683" y="2066376"/>
            <a:ext cx="49563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Deep Dive</a:t>
            </a:r>
            <a:endParaRPr/>
          </a:p>
        </p:txBody>
      </p:sp>
      <p:cxnSp>
        <p:nvCxnSpPr>
          <p:cNvPr id="195" name="Google Shape;195;p18"/>
          <p:cNvCxnSpPr/>
          <p:nvPr/>
        </p:nvCxnSpPr>
        <p:spPr>
          <a:xfrm>
            <a:off x="961292" y="4314092"/>
            <a:ext cx="0" cy="152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18"/>
          <p:cNvSpPr/>
          <p:nvPr/>
        </p:nvSpPr>
        <p:spPr>
          <a:xfrm>
            <a:off x="845684" y="496716"/>
            <a:ext cx="148630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18"/>
          <p:cNvGrpSpPr/>
          <p:nvPr/>
        </p:nvGrpSpPr>
        <p:grpSpPr>
          <a:xfrm>
            <a:off x="7054200" y="4935425"/>
            <a:ext cx="4605600" cy="1581702"/>
            <a:chOff x="6673200" y="2878025"/>
            <a:chExt cx="4605600" cy="1581702"/>
          </a:xfrm>
        </p:grpSpPr>
        <p:sp>
          <p:nvSpPr>
            <p:cNvPr id="198" name="Google Shape;198;p18"/>
            <p:cNvSpPr txBox="1"/>
            <p:nvPr/>
          </p:nvSpPr>
          <p:spPr>
            <a:xfrm>
              <a:off x="6673200" y="3068927"/>
              <a:ext cx="4605600" cy="1390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chemeClr val="lt1"/>
                  </a:solidFill>
                </a:rPr>
                <a:t>Hand gestures command attention. They can express attitude, emotion, emphasize importance, show shape, direction or approval.  </a:t>
              </a:r>
              <a:endParaRPr sz="2800"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99" name="Google Shape;199;p18"/>
            <p:cNvSpPr txBox="1"/>
            <p:nvPr/>
          </p:nvSpPr>
          <p:spPr>
            <a:xfrm>
              <a:off x="6896900" y="2878025"/>
              <a:ext cx="2080800" cy="4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9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Do you know?</a:t>
              </a:r>
              <a:endParaRPr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6947197" y="2953079"/>
              <a:ext cx="305383" cy="326874"/>
            </a:xfrm>
            <a:custGeom>
              <a:rect b="b" l="l" r="r" t="t"/>
              <a:pathLst>
                <a:path extrusionOk="0" h="6226179" w="5816813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Personalizados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C000"/>
      </a:accent1>
      <a:accent2>
        <a:srgbClr val="0D0D0D"/>
      </a:accent2>
      <a:accent3>
        <a:srgbClr val="A5A5A5"/>
      </a:accent3>
      <a:accent4>
        <a:srgbClr val="CECECE"/>
      </a:accent4>
      <a:accent5>
        <a:srgbClr val="262626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